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60" r:id="rId3"/>
  </p:sldIdLst>
  <p:sldSz cx="9906000" cy="6858000" type="A4"/>
  <p:notesSz cx="9942513" cy="68119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660"/>
  </p:normalViewPr>
  <p:slideViewPr>
    <p:cSldViewPr snapToGrid="0">
      <p:cViewPr varScale="1">
        <p:scale>
          <a:sx n="115" d="100"/>
          <a:sy n="115" d="100"/>
        </p:scale>
        <p:origin x="1248" y="126"/>
      </p:cViewPr>
      <p:guideLst>
        <p:guide pos="312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nl-NL" smtClean="0"/>
              <a:t>Klik om de stijl te bewerken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14-3-2025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74273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14-3-2025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251901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14-3-2025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4098137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14-3-2025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62107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nl-NL" smtClean="0"/>
              <a:t>Klik om de stijl te bewerken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B42F90B-6AE3-4823-BDD4-4A4476249C0F}" type="datetimeFigureOut">
              <a:rPr lang="nl-NL" smtClean="0"/>
              <a:t>14-3-2025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818275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B42F90B-6AE3-4823-BDD4-4A4476249C0F}" type="datetimeFigureOut">
              <a:rPr lang="nl-NL" smtClean="0"/>
              <a:t>14-3-2025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87241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82329" y="2505075"/>
            <a:ext cx="4190702"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14913" y="2505075"/>
            <a:ext cx="4211340"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B42F90B-6AE3-4823-BDD4-4A4476249C0F}" type="datetimeFigureOut">
              <a:rPr lang="nl-NL" smtClean="0"/>
              <a:t>14-3-2025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24329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B42F90B-6AE3-4823-BDD4-4A4476249C0F}" type="datetimeFigureOut">
              <a:rPr lang="nl-NL" smtClean="0"/>
              <a:t>14-3-2025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245515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2F90B-6AE3-4823-BDD4-4A4476249C0F}" type="datetimeFigureOut">
              <a:rPr lang="nl-NL" smtClean="0"/>
              <a:t>14-3-2025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3163319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B42F90B-6AE3-4823-BDD4-4A4476249C0F}" type="datetimeFigureOut">
              <a:rPr lang="nl-NL" smtClean="0"/>
              <a:t>14-3-2025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195101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B42F90B-6AE3-4823-BDD4-4A4476249C0F}" type="datetimeFigureOut">
              <a:rPr lang="nl-NL" smtClean="0"/>
              <a:t>14-3-2025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43661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2F90B-6AE3-4823-BDD4-4A4476249C0F}" type="datetimeFigureOut">
              <a:rPr lang="nl-NL" smtClean="0"/>
              <a:t>14-3-2025</a:t>
            </a:fld>
            <a:endParaRPr lang="nl-NL"/>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01007-DF9E-455D-BC43-A58CD80BBC28}" type="slidenum">
              <a:rPr lang="nl-NL" smtClean="0"/>
              <a:t>‹nr.›</a:t>
            </a:fld>
            <a:endParaRPr lang="nl-NL"/>
          </a:p>
        </p:txBody>
      </p:sp>
    </p:spTree>
    <p:extLst>
      <p:ext uri="{BB962C8B-B14F-4D97-AF65-F5344CB8AC3E}">
        <p14:creationId xmlns:p14="http://schemas.microsoft.com/office/powerpoint/2010/main" val="28404317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 name="Ondertitel 2"/>
          <p:cNvSpPr txBox="1">
            <a:spLocks/>
          </p:cNvSpPr>
          <p:nvPr/>
        </p:nvSpPr>
        <p:spPr>
          <a:xfrm>
            <a:off x="4953000" y="6322537"/>
            <a:ext cx="4833147" cy="372253"/>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a:buNone/>
            </a:pPr>
            <a:r>
              <a:rPr lang="nl-NL" sz="1361" dirty="0">
                <a:latin typeface="dearJoe 3" panose="02000000000000000000" pitchFamily="2" charset="0"/>
              </a:rPr>
              <a:t>D</a:t>
            </a:r>
            <a:r>
              <a:rPr lang="nl-NL" sz="1361" dirty="0" smtClean="0">
                <a:latin typeface="dearJoe 3" panose="02000000000000000000" pitchFamily="2" charset="0"/>
              </a:rPr>
              <a:t>eze </a:t>
            </a:r>
            <a:r>
              <a:rPr lang="nl-NL" sz="1361" dirty="0">
                <a:latin typeface="dearJoe 3" panose="02000000000000000000" pitchFamily="2" charset="0"/>
              </a:rPr>
              <a:t>en meer inspirerende recepten vind je op Odin.nl</a:t>
            </a:r>
          </a:p>
        </p:txBody>
      </p:sp>
      <p:pic>
        <p:nvPicPr>
          <p:cNvPr id="23" name="Afbeelding 22"/>
          <p:cNvPicPr>
            <a:picLocks noChangeAspect="1"/>
          </p:cNvPicPr>
          <p:nvPr/>
        </p:nvPicPr>
        <p:blipFill rotWithShape="1">
          <a:blip r:embed="rId3">
            <a:extLst>
              <a:ext uri="{28A0092B-C50C-407E-A947-70E740481C1C}">
                <a14:useLocalDpi xmlns:a14="http://schemas.microsoft.com/office/drawing/2010/main" val="0"/>
              </a:ext>
            </a:extLst>
          </a:blip>
          <a:srcRect l="11603" t="20371" r="12040" b="19622"/>
          <a:stretch/>
        </p:blipFill>
        <p:spPr>
          <a:xfrm>
            <a:off x="5353397" y="1662547"/>
            <a:ext cx="2113086" cy="1695796"/>
          </a:xfrm>
          <a:prstGeom prst="rect">
            <a:avLst/>
          </a:prstGeom>
        </p:spPr>
      </p:pic>
      <p:sp>
        <p:nvSpPr>
          <p:cNvPr id="24" name="Ondertitel 2"/>
          <p:cNvSpPr txBox="1">
            <a:spLocks/>
          </p:cNvSpPr>
          <p:nvPr/>
        </p:nvSpPr>
        <p:spPr>
          <a:xfrm>
            <a:off x="5201462" y="304838"/>
            <a:ext cx="4441090" cy="312754"/>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buNone/>
            </a:pPr>
            <a:r>
              <a:rPr lang="nl-NL" sz="1600" dirty="0">
                <a:latin typeface="dearJoe 3" panose="02000000000000000000" pitchFamily="2" charset="0"/>
              </a:rPr>
              <a:t>Plaattaart met peer en paddenstoelen</a:t>
            </a:r>
          </a:p>
        </p:txBody>
      </p:sp>
      <p:sp>
        <p:nvSpPr>
          <p:cNvPr id="25" name="Rechthoek 24"/>
          <p:cNvSpPr/>
          <p:nvPr/>
        </p:nvSpPr>
        <p:spPr>
          <a:xfrm>
            <a:off x="5178165" y="3852649"/>
            <a:ext cx="4170633" cy="2215991"/>
          </a:xfrm>
          <a:prstGeom prst="rect">
            <a:avLst/>
          </a:prstGeom>
        </p:spPr>
        <p:txBody>
          <a:bodyPr wrap="square">
            <a:spAutoFit/>
          </a:bodyPr>
          <a:lstStyle/>
          <a:p>
            <a:r>
              <a:rPr lang="nl-NL" sz="1200" dirty="0" smtClean="0">
                <a:latin typeface="dearJoe 3" panose="02000000000000000000" pitchFamily="2" charset="0"/>
              </a:rPr>
              <a:t>Bereidingswijze</a:t>
            </a:r>
            <a:endParaRPr lang="nl-NL" sz="1200" dirty="0" smtClean="0">
              <a:latin typeface="ClearGothic Serial Light" panose="02000000000000000000" pitchFamily="2" charset="0"/>
            </a:endParaRPr>
          </a:p>
          <a:p>
            <a:pPr marL="228600" indent="-228600">
              <a:buFont typeface="+mj-lt"/>
              <a:buAutoNum type="arabicPeriod"/>
            </a:pPr>
            <a:r>
              <a:rPr lang="nl-NL" sz="900" dirty="0">
                <a:latin typeface="ClearGothic Serial Light" panose="02000000000000000000" pitchFamily="2" charset="0"/>
              </a:rPr>
              <a:t>Verwarm de oven voor op 200 </a:t>
            </a:r>
            <a:r>
              <a:rPr lang="nl-NL" sz="900" dirty="0" smtClean="0">
                <a:latin typeface="Calibri" panose="020F0502020204030204" pitchFamily="34" charset="0"/>
              </a:rPr>
              <a:t>°</a:t>
            </a:r>
            <a:r>
              <a:rPr lang="nl-NL" sz="900" dirty="0" smtClean="0">
                <a:latin typeface="ClearGothic Serial Light" panose="02000000000000000000" pitchFamily="2" charset="0"/>
              </a:rPr>
              <a:t>C</a:t>
            </a:r>
            <a:r>
              <a:rPr lang="nl-NL" sz="900" dirty="0">
                <a:latin typeface="ClearGothic Serial Light" panose="02000000000000000000" pitchFamily="2" charset="0"/>
              </a:rPr>
              <a:t>.</a:t>
            </a:r>
          </a:p>
          <a:p>
            <a:pPr marL="228600" indent="-228600">
              <a:buFont typeface="+mj-lt"/>
              <a:buAutoNum type="arabicPeriod"/>
            </a:pPr>
            <a:r>
              <a:rPr lang="nl-NL" sz="900" dirty="0" smtClean="0">
                <a:latin typeface="ClearGothic Serial Light" panose="02000000000000000000" pitchFamily="2" charset="0"/>
              </a:rPr>
              <a:t>Rol het deeg uit op een bakplaat.</a:t>
            </a:r>
            <a:endParaRPr lang="nl-NL" sz="900" dirty="0">
              <a:latin typeface="ClearGothic Serial Light" panose="02000000000000000000" pitchFamily="2" charset="0"/>
            </a:endParaRPr>
          </a:p>
          <a:p>
            <a:pPr marL="228600" indent="-228600">
              <a:buFont typeface="+mj-lt"/>
              <a:buAutoNum type="arabicPeriod"/>
            </a:pPr>
            <a:r>
              <a:rPr lang="nl-NL" sz="900" dirty="0">
                <a:latin typeface="ClearGothic Serial Light" panose="02000000000000000000" pitchFamily="2" charset="0"/>
              </a:rPr>
              <a:t>Prik met een vork wat gaatjes in de bodem en zet </a:t>
            </a:r>
            <a:r>
              <a:rPr lang="nl-NL" sz="900" dirty="0" smtClean="0">
                <a:latin typeface="ClearGothic Serial Light" panose="02000000000000000000" pitchFamily="2" charset="0"/>
              </a:rPr>
              <a:t>15 minuten koud </a:t>
            </a:r>
            <a:r>
              <a:rPr lang="nl-NL" sz="900" dirty="0">
                <a:latin typeface="ClearGothic Serial Light" panose="02000000000000000000" pitchFamily="2" charset="0"/>
              </a:rPr>
              <a:t>weg, mag ook in de vriezer.</a:t>
            </a:r>
          </a:p>
          <a:p>
            <a:pPr marL="228600" indent="-228600">
              <a:buFont typeface="+mj-lt"/>
              <a:buAutoNum type="arabicPeriod"/>
            </a:pPr>
            <a:r>
              <a:rPr lang="nl-NL" sz="900" dirty="0" smtClean="0">
                <a:latin typeface="ClearGothic Serial Light" panose="02000000000000000000" pitchFamily="2" charset="0"/>
              </a:rPr>
              <a:t>Snij </a:t>
            </a:r>
            <a:r>
              <a:rPr lang="nl-NL" sz="900" dirty="0">
                <a:latin typeface="ClearGothic Serial Light" panose="02000000000000000000" pitchFamily="2" charset="0"/>
              </a:rPr>
              <a:t>ondertussen de prei in dunne, schuine ringen.</a:t>
            </a:r>
          </a:p>
          <a:p>
            <a:pPr marL="228600" indent="-228600">
              <a:buFont typeface="+mj-lt"/>
              <a:buAutoNum type="arabicPeriod"/>
            </a:pPr>
            <a:r>
              <a:rPr lang="nl-NL" sz="900" dirty="0">
                <a:latin typeface="ClearGothic Serial Light" panose="02000000000000000000" pitchFamily="2" charset="0"/>
              </a:rPr>
              <a:t>Borstel de paddenstoelen schoon. </a:t>
            </a:r>
            <a:r>
              <a:rPr lang="nl-NL" sz="900" dirty="0" smtClean="0">
                <a:latin typeface="ClearGothic Serial Light" panose="02000000000000000000" pitchFamily="2" charset="0"/>
              </a:rPr>
              <a:t>Snij ze in plakjes.  </a:t>
            </a:r>
            <a:r>
              <a:rPr lang="nl-NL" sz="900" dirty="0">
                <a:latin typeface="ClearGothic Serial Light" panose="02000000000000000000" pitchFamily="2" charset="0"/>
              </a:rPr>
              <a:t>Bak ze </a:t>
            </a:r>
            <a:r>
              <a:rPr lang="nl-NL" sz="900" dirty="0" smtClean="0">
                <a:latin typeface="ClearGothic Serial Light" panose="02000000000000000000" pitchFamily="2" charset="0"/>
              </a:rPr>
              <a:t>snel, steeds omscheppend, </a:t>
            </a:r>
            <a:r>
              <a:rPr lang="nl-NL" sz="900" dirty="0">
                <a:latin typeface="ClearGothic Serial Light" panose="02000000000000000000" pitchFamily="2" charset="0"/>
              </a:rPr>
              <a:t>in wat hete boter </a:t>
            </a:r>
            <a:r>
              <a:rPr lang="nl-NL" sz="900" dirty="0" smtClean="0">
                <a:latin typeface="ClearGothic Serial Light" panose="02000000000000000000" pitchFamily="2" charset="0"/>
              </a:rPr>
              <a:t>bruin en </a:t>
            </a:r>
            <a:r>
              <a:rPr lang="nl-NL" sz="900" dirty="0">
                <a:latin typeface="ClearGothic Serial Light" panose="02000000000000000000" pitchFamily="2" charset="0"/>
              </a:rPr>
              <a:t>zet opzij.</a:t>
            </a:r>
          </a:p>
          <a:p>
            <a:pPr marL="228600" indent="-228600">
              <a:buFont typeface="+mj-lt"/>
              <a:buAutoNum type="arabicPeriod"/>
            </a:pPr>
            <a:r>
              <a:rPr lang="nl-NL" sz="900" dirty="0">
                <a:latin typeface="ClearGothic Serial Light" panose="02000000000000000000" pitchFamily="2" charset="0"/>
              </a:rPr>
              <a:t>Schaaf de peer in dunne plakken</a:t>
            </a:r>
            <a:r>
              <a:rPr lang="nl-NL" sz="900" dirty="0" smtClean="0">
                <a:latin typeface="ClearGothic Serial Light" panose="02000000000000000000" pitchFamily="2" charset="0"/>
              </a:rPr>
              <a:t>.</a:t>
            </a:r>
          </a:p>
          <a:p>
            <a:pPr marL="228600" indent="-228600">
              <a:buFont typeface="+mj-lt"/>
              <a:buAutoNum type="arabicPeriod"/>
            </a:pPr>
            <a:r>
              <a:rPr lang="nl-NL" sz="900" dirty="0" smtClean="0">
                <a:latin typeface="ClearGothic Serial Light" panose="02000000000000000000" pitchFamily="2" charset="0"/>
              </a:rPr>
              <a:t>Haal het deeg uit de koeling. Bedek </a:t>
            </a:r>
            <a:r>
              <a:rPr lang="nl-NL" sz="900" dirty="0">
                <a:latin typeface="ClearGothic Serial Light" panose="02000000000000000000" pitchFamily="2" charset="0"/>
              </a:rPr>
              <a:t>de deegbodem met </a:t>
            </a:r>
            <a:r>
              <a:rPr lang="nl-NL" sz="900" dirty="0" smtClean="0">
                <a:latin typeface="ClearGothic Serial Light" panose="02000000000000000000" pitchFamily="2" charset="0"/>
              </a:rPr>
              <a:t>een </a:t>
            </a:r>
            <a:r>
              <a:rPr lang="nl-NL" sz="900" dirty="0">
                <a:latin typeface="ClearGothic Serial Light" panose="02000000000000000000" pitchFamily="2" charset="0"/>
              </a:rPr>
              <a:t>vel bakpapier en schud er bakbonen of gedroogde bonen in. Bak de bodem nu een half uurtje voor, verwijder de bakbonen en het bakpapier daarna en zet opzij.</a:t>
            </a:r>
          </a:p>
          <a:p>
            <a:pPr marL="228600" indent="-228600">
              <a:buFont typeface="+mj-lt"/>
              <a:buAutoNum type="arabicPeriod"/>
            </a:pPr>
            <a:r>
              <a:rPr lang="nl-NL" sz="900" dirty="0" smtClean="0">
                <a:latin typeface="ClearGothic Serial Light" panose="02000000000000000000" pitchFamily="2" charset="0"/>
              </a:rPr>
              <a:t>Klop </a:t>
            </a:r>
            <a:r>
              <a:rPr lang="nl-NL" sz="900" dirty="0">
                <a:latin typeface="ClearGothic Serial Light" panose="02000000000000000000" pitchFamily="2" charset="0"/>
              </a:rPr>
              <a:t>eieren, room, kaas, tijm, peper en zout door elkaar. Schenk op de voorgebakken bodem. Verdeel </a:t>
            </a:r>
            <a:r>
              <a:rPr lang="nl-NL" sz="900" dirty="0" smtClean="0">
                <a:latin typeface="ClearGothic Serial Light" panose="02000000000000000000" pitchFamily="2" charset="0"/>
              </a:rPr>
              <a:t>er de </a:t>
            </a:r>
            <a:r>
              <a:rPr lang="nl-NL" sz="900" dirty="0">
                <a:latin typeface="ClearGothic Serial Light" panose="02000000000000000000" pitchFamily="2" charset="0"/>
              </a:rPr>
              <a:t>prei, </a:t>
            </a:r>
            <a:r>
              <a:rPr lang="nl-NL" sz="900" dirty="0" smtClean="0">
                <a:latin typeface="ClearGothic Serial Light" panose="02000000000000000000" pitchFamily="2" charset="0"/>
              </a:rPr>
              <a:t>paddenstoelen, </a:t>
            </a:r>
            <a:r>
              <a:rPr lang="nl-NL" sz="900" dirty="0">
                <a:latin typeface="ClearGothic Serial Light" panose="02000000000000000000" pitchFamily="2" charset="0"/>
              </a:rPr>
              <a:t>peer en walnoten </a:t>
            </a:r>
            <a:r>
              <a:rPr lang="nl-NL" sz="900" dirty="0" smtClean="0">
                <a:latin typeface="ClearGothic Serial Light" panose="02000000000000000000" pitchFamily="2" charset="0"/>
              </a:rPr>
              <a:t>over</a:t>
            </a:r>
            <a:r>
              <a:rPr lang="nl-NL" sz="900" dirty="0">
                <a:latin typeface="ClearGothic Serial Light" panose="02000000000000000000" pitchFamily="2" charset="0"/>
              </a:rPr>
              <a:t>. </a:t>
            </a:r>
            <a:endParaRPr lang="nl-NL" sz="900" dirty="0" smtClean="0">
              <a:latin typeface="ClearGothic Serial Light" panose="02000000000000000000" pitchFamily="2" charset="0"/>
            </a:endParaRPr>
          </a:p>
          <a:p>
            <a:pPr marL="228600" indent="-228600">
              <a:buFont typeface="+mj-lt"/>
              <a:buAutoNum type="arabicPeriod"/>
            </a:pPr>
            <a:r>
              <a:rPr lang="nl-NL" sz="900" dirty="0" smtClean="0">
                <a:latin typeface="ClearGothic Serial Light" panose="02000000000000000000" pitchFamily="2" charset="0"/>
              </a:rPr>
              <a:t>Bak </a:t>
            </a:r>
            <a:r>
              <a:rPr lang="nl-NL" sz="900" dirty="0">
                <a:latin typeface="ClearGothic Serial Light" panose="02000000000000000000" pitchFamily="2" charset="0"/>
              </a:rPr>
              <a:t>nog 30 minuten in de hete oven.</a:t>
            </a:r>
          </a:p>
        </p:txBody>
      </p:sp>
      <p:sp>
        <p:nvSpPr>
          <p:cNvPr id="26" name="Rechthoek 25"/>
          <p:cNvSpPr/>
          <p:nvPr/>
        </p:nvSpPr>
        <p:spPr>
          <a:xfrm>
            <a:off x="5201462" y="617592"/>
            <a:ext cx="4147336" cy="507831"/>
          </a:xfrm>
          <a:prstGeom prst="rect">
            <a:avLst/>
          </a:prstGeom>
        </p:spPr>
        <p:txBody>
          <a:bodyPr wrap="square">
            <a:spAutoFit/>
          </a:bodyPr>
          <a:lstStyle/>
          <a:p>
            <a:r>
              <a:rPr lang="nl-NL" sz="900" b="1" dirty="0" smtClean="0">
                <a:latin typeface="ClearGothic Serial Light" panose="02000000000000000000" pitchFamily="2" charset="0"/>
              </a:rPr>
              <a:t>Gebruik kant-en</a:t>
            </a:r>
            <a:r>
              <a:rPr lang="nl-NL" sz="900" b="1" dirty="0">
                <a:latin typeface="ClearGothic Serial Light" panose="02000000000000000000" pitchFamily="2" charset="0"/>
              </a:rPr>
              <a:t>-</a:t>
            </a:r>
            <a:r>
              <a:rPr lang="nl-NL" sz="900" b="1" dirty="0" smtClean="0">
                <a:latin typeface="ClearGothic Serial Light" panose="02000000000000000000" pitchFamily="2" charset="0"/>
              </a:rPr>
              <a:t>klaar deeg en je avondeten of lunch is binnen no time klaar met deze taart! </a:t>
            </a:r>
            <a:r>
              <a:rPr lang="nl-NL" sz="900" b="1" dirty="0" smtClean="0">
                <a:latin typeface="ClearGothic Serial Light" panose="02000000000000000000" pitchFamily="2" charset="0"/>
              </a:rPr>
              <a:t>Lekker </a:t>
            </a:r>
            <a:r>
              <a:rPr lang="nl-NL" sz="900" b="1" dirty="0" smtClean="0">
                <a:latin typeface="ClearGothic Serial Light" panose="02000000000000000000" pitchFamily="2" charset="0"/>
              </a:rPr>
              <a:t>met een eenvoudige (winterpostelein)salade met honing-mosterdvinaigrette.</a:t>
            </a:r>
            <a:endParaRPr lang="nl-NL" sz="900" b="1" dirty="0">
              <a:latin typeface="ClearGothic Serial Light" panose="02000000000000000000" pitchFamily="2" charset="0"/>
            </a:endParaRPr>
          </a:p>
        </p:txBody>
      </p:sp>
      <p:sp>
        <p:nvSpPr>
          <p:cNvPr id="32" name="Rechthoek 31"/>
          <p:cNvSpPr/>
          <p:nvPr/>
        </p:nvSpPr>
        <p:spPr>
          <a:xfrm>
            <a:off x="7557309" y="1375048"/>
            <a:ext cx="2006984" cy="2477601"/>
          </a:xfrm>
          <a:prstGeom prst="rect">
            <a:avLst/>
          </a:prstGeom>
        </p:spPr>
        <p:txBody>
          <a:bodyPr wrap="square">
            <a:spAutoFit/>
          </a:bodyPr>
          <a:lstStyle/>
          <a:p>
            <a:r>
              <a:rPr lang="nl-NL" sz="1100" dirty="0" smtClean="0">
                <a:latin typeface="dearJoe 3" panose="02000000000000000000" pitchFamily="2" charset="0"/>
              </a:rPr>
              <a:t>Ingrediënten</a:t>
            </a:r>
            <a:endParaRPr lang="nl-NL" sz="1100" dirty="0">
              <a:latin typeface="dearJoe 3" panose="02000000000000000000" pitchFamily="2" charset="0"/>
            </a:endParaRPr>
          </a:p>
          <a:p>
            <a:pPr marL="171450" indent="-171450">
              <a:buFont typeface="Arial" panose="020B0604020202020204" pitchFamily="34" charset="0"/>
              <a:buChar char="•"/>
            </a:pPr>
            <a:r>
              <a:rPr lang="nl-NL" sz="900" dirty="0" smtClean="0">
                <a:latin typeface="ClearGothic Serial Light" panose="02000000000000000000" pitchFamily="2" charset="0"/>
              </a:rPr>
              <a:t>1 rol deeg voor hartige taart of bladerdeeg</a:t>
            </a:r>
          </a:p>
          <a:p>
            <a:pPr marL="171450" indent="-171450">
              <a:buFont typeface="Arial" panose="020B0604020202020204" pitchFamily="34" charset="0"/>
              <a:buChar char="•"/>
            </a:pPr>
            <a:r>
              <a:rPr lang="nl-NL" sz="900" dirty="0" smtClean="0">
                <a:latin typeface="ClearGothic Serial Light" panose="02000000000000000000" pitchFamily="2" charset="0"/>
              </a:rPr>
              <a:t>1 </a:t>
            </a:r>
            <a:r>
              <a:rPr lang="nl-NL" sz="900" dirty="0">
                <a:latin typeface="ClearGothic Serial Light" panose="02000000000000000000" pitchFamily="2" charset="0"/>
              </a:rPr>
              <a:t>el boter</a:t>
            </a:r>
          </a:p>
          <a:p>
            <a:pPr marL="171450" indent="-171450">
              <a:buFont typeface="Arial" panose="020B0604020202020204" pitchFamily="34" charset="0"/>
              <a:buChar char="•"/>
            </a:pPr>
            <a:r>
              <a:rPr lang="nl-NL" sz="900" dirty="0">
                <a:latin typeface="ClearGothic Serial Light" panose="02000000000000000000" pitchFamily="2" charset="0"/>
              </a:rPr>
              <a:t>1 prei</a:t>
            </a:r>
          </a:p>
          <a:p>
            <a:pPr marL="171450" indent="-171450">
              <a:buFont typeface="Arial" panose="020B0604020202020204" pitchFamily="34" charset="0"/>
              <a:buChar char="•"/>
            </a:pPr>
            <a:r>
              <a:rPr lang="nl-NL" sz="900" dirty="0">
                <a:latin typeface="ClearGothic Serial Light" panose="02000000000000000000" pitchFamily="2" charset="0"/>
              </a:rPr>
              <a:t>1 bakje </a:t>
            </a:r>
            <a:r>
              <a:rPr lang="nl-NL" sz="900" dirty="0" smtClean="0">
                <a:latin typeface="ClearGothic Serial Light" panose="02000000000000000000" pitchFamily="2" charset="0"/>
              </a:rPr>
              <a:t>kastanjechampignons</a:t>
            </a:r>
            <a:endParaRPr lang="nl-NL" sz="900" dirty="0">
              <a:latin typeface="ClearGothic Serial Light" panose="02000000000000000000" pitchFamily="2" charset="0"/>
            </a:endParaRPr>
          </a:p>
          <a:p>
            <a:r>
              <a:rPr lang="nl-NL" sz="900" dirty="0" smtClean="0">
                <a:latin typeface="ClearGothic Serial Light" panose="02000000000000000000" pitchFamily="2" charset="0"/>
              </a:rPr>
              <a:t>      of andere paddenstoelen</a:t>
            </a:r>
          </a:p>
          <a:p>
            <a:pPr marL="171450" indent="-171450">
              <a:buFont typeface="Arial" panose="020B0604020202020204" pitchFamily="34" charset="0"/>
              <a:buChar char="•"/>
            </a:pPr>
            <a:r>
              <a:rPr lang="nl-NL" sz="900" dirty="0" smtClean="0">
                <a:latin typeface="ClearGothic Serial Light" panose="02000000000000000000" pitchFamily="2" charset="0"/>
              </a:rPr>
              <a:t>1 </a:t>
            </a:r>
            <a:r>
              <a:rPr lang="nl-NL" sz="900" dirty="0">
                <a:latin typeface="ClearGothic Serial Light" panose="02000000000000000000" pitchFamily="2" charset="0"/>
              </a:rPr>
              <a:t>stevige peer</a:t>
            </a:r>
          </a:p>
          <a:p>
            <a:pPr marL="171450" indent="-171450">
              <a:buFont typeface="Arial" panose="020B0604020202020204" pitchFamily="34" charset="0"/>
              <a:buChar char="•"/>
            </a:pPr>
            <a:r>
              <a:rPr lang="nl-NL" sz="900" dirty="0">
                <a:latin typeface="ClearGothic Serial Light" panose="02000000000000000000" pitchFamily="2" charset="0"/>
              </a:rPr>
              <a:t>1 tl zout</a:t>
            </a:r>
          </a:p>
          <a:p>
            <a:pPr marL="171450" indent="-171450">
              <a:buFont typeface="Arial" panose="020B0604020202020204" pitchFamily="34" charset="0"/>
              <a:buChar char="•"/>
            </a:pPr>
            <a:r>
              <a:rPr lang="nl-NL" sz="900" dirty="0">
                <a:latin typeface="ClearGothic Serial Light" panose="02000000000000000000" pitchFamily="2" charset="0"/>
              </a:rPr>
              <a:t>1 tl gemalen peper</a:t>
            </a:r>
          </a:p>
          <a:p>
            <a:pPr marL="171450" indent="-171450">
              <a:buFont typeface="Arial" panose="020B0604020202020204" pitchFamily="34" charset="0"/>
              <a:buChar char="•"/>
            </a:pPr>
            <a:r>
              <a:rPr lang="nl-NL" sz="900" dirty="0">
                <a:latin typeface="ClearGothic Serial Light" panose="02000000000000000000" pitchFamily="2" charset="0"/>
              </a:rPr>
              <a:t>1 el tijmblaadjes, vers</a:t>
            </a:r>
          </a:p>
          <a:p>
            <a:pPr marL="171450" indent="-171450">
              <a:buFont typeface="Arial" panose="020B0604020202020204" pitchFamily="34" charset="0"/>
              <a:buChar char="•"/>
            </a:pPr>
            <a:r>
              <a:rPr lang="nl-NL" sz="900" dirty="0">
                <a:latin typeface="ClearGothic Serial Light" panose="02000000000000000000" pitchFamily="2" charset="0"/>
              </a:rPr>
              <a:t>1 handje walnoten</a:t>
            </a:r>
          </a:p>
          <a:p>
            <a:pPr marL="171450" indent="-171450">
              <a:buFont typeface="Arial" panose="020B0604020202020204" pitchFamily="34" charset="0"/>
              <a:buChar char="•"/>
            </a:pPr>
            <a:r>
              <a:rPr lang="nl-NL" sz="900" dirty="0">
                <a:latin typeface="ClearGothic Serial Light" panose="02000000000000000000" pitchFamily="2" charset="0"/>
              </a:rPr>
              <a:t>6 eieren</a:t>
            </a:r>
          </a:p>
          <a:p>
            <a:pPr marL="171450" indent="-171450">
              <a:buFont typeface="Arial" panose="020B0604020202020204" pitchFamily="34" charset="0"/>
              <a:buChar char="•"/>
            </a:pPr>
            <a:r>
              <a:rPr lang="nl-NL" sz="900" dirty="0">
                <a:latin typeface="ClearGothic Serial Light" panose="02000000000000000000" pitchFamily="2" charset="0"/>
              </a:rPr>
              <a:t>250 ml room</a:t>
            </a:r>
          </a:p>
          <a:p>
            <a:pPr marL="171450" indent="-171450">
              <a:buFont typeface="Arial" panose="020B0604020202020204" pitchFamily="34" charset="0"/>
              <a:buChar char="•"/>
            </a:pPr>
            <a:r>
              <a:rPr lang="nl-NL" sz="900" dirty="0">
                <a:latin typeface="ClearGothic Serial Light" panose="02000000000000000000" pitchFamily="2" charset="0"/>
              </a:rPr>
              <a:t>150 g blauwe kaas</a:t>
            </a:r>
          </a:p>
          <a:p>
            <a:pPr marL="171450" indent="-171450">
              <a:buFont typeface="Arial" panose="020B0604020202020204" pitchFamily="34" charset="0"/>
              <a:buChar char="•"/>
            </a:pPr>
            <a:r>
              <a:rPr lang="nl-NL" sz="900" dirty="0">
                <a:latin typeface="ClearGothic Serial Light" panose="02000000000000000000" pitchFamily="2" charset="0"/>
              </a:rPr>
              <a:t>10 salieblaadjes</a:t>
            </a:r>
          </a:p>
          <a:p>
            <a:pPr marL="171450" indent="-171450">
              <a:buFont typeface="Arial" panose="020B0604020202020204" pitchFamily="34" charset="0"/>
              <a:buChar char="•"/>
            </a:pPr>
            <a:r>
              <a:rPr lang="nl-NL" sz="900" dirty="0">
                <a:latin typeface="ClearGothic Serial Light" panose="02000000000000000000" pitchFamily="2" charset="0"/>
              </a:rPr>
              <a:t>100 ml olie om in te frituren</a:t>
            </a:r>
          </a:p>
        </p:txBody>
      </p:sp>
      <p:pic>
        <p:nvPicPr>
          <p:cNvPr id="8" name="Afbeelding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42022" y="754873"/>
            <a:ext cx="2721171" cy="1839623"/>
          </a:xfrm>
          <a:prstGeom prst="rect">
            <a:avLst/>
          </a:prstGeom>
        </p:spPr>
      </p:pic>
      <p:sp>
        <p:nvSpPr>
          <p:cNvPr id="9" name="Ondertitel 2"/>
          <p:cNvSpPr txBox="1">
            <a:spLocks/>
          </p:cNvSpPr>
          <p:nvPr/>
        </p:nvSpPr>
        <p:spPr>
          <a:xfrm>
            <a:off x="122265" y="289745"/>
            <a:ext cx="4591051" cy="27852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nl-NL" sz="1600" dirty="0">
                <a:latin typeface="dearJoe 3" panose="02000000000000000000" pitchFamily="2" charset="0"/>
              </a:rPr>
              <a:t>10 april: </a:t>
            </a:r>
            <a:r>
              <a:rPr lang="nl-NL" sz="1600" dirty="0" err="1">
                <a:latin typeface="dearJoe 3" panose="02000000000000000000" pitchFamily="2" charset="0"/>
              </a:rPr>
              <a:t>Biodiner</a:t>
            </a:r>
            <a:r>
              <a:rPr lang="nl-NL" sz="1600" dirty="0">
                <a:latin typeface="dearJoe 3" panose="02000000000000000000" pitchFamily="2" charset="0"/>
              </a:rPr>
              <a:t> Big Food of de kracht van community?!</a:t>
            </a:r>
          </a:p>
        </p:txBody>
      </p:sp>
      <p:sp>
        <p:nvSpPr>
          <p:cNvPr id="10" name="Rechthoek 9"/>
          <p:cNvSpPr/>
          <p:nvPr/>
        </p:nvSpPr>
        <p:spPr>
          <a:xfrm>
            <a:off x="122265" y="2485662"/>
            <a:ext cx="4241917" cy="3385542"/>
          </a:xfrm>
          <a:prstGeom prst="rect">
            <a:avLst/>
          </a:prstGeom>
        </p:spPr>
        <p:txBody>
          <a:bodyPr wrap="square">
            <a:spAutoFit/>
          </a:bodyPr>
          <a:lstStyle/>
          <a:p>
            <a:r>
              <a:rPr lang="nl-NL" sz="1200" dirty="0" smtClean="0">
                <a:latin typeface="dearJoe 3" panose="02000000000000000000" pitchFamily="2" charset="0"/>
              </a:rPr>
              <a:t>Food </a:t>
            </a:r>
            <a:r>
              <a:rPr lang="nl-NL" sz="1200" dirty="0" err="1" smtClean="0">
                <a:latin typeface="dearJoe 3" panose="02000000000000000000" pitchFamily="2" charset="0"/>
              </a:rPr>
              <a:t>for</a:t>
            </a:r>
            <a:r>
              <a:rPr lang="nl-NL" sz="1200" dirty="0" smtClean="0">
                <a:latin typeface="dearJoe 3" panose="02000000000000000000" pitchFamily="2" charset="0"/>
              </a:rPr>
              <a:t> </a:t>
            </a:r>
            <a:r>
              <a:rPr lang="nl-NL" sz="1200" dirty="0" err="1" smtClean="0">
                <a:latin typeface="dearJoe 3" panose="02000000000000000000" pitchFamily="2" charset="0"/>
              </a:rPr>
              <a:t>thought</a:t>
            </a:r>
            <a:endParaRPr lang="nl-NL" sz="1200" dirty="0" smtClean="0">
              <a:latin typeface="dearJoe 3" panose="02000000000000000000" pitchFamily="2" charset="0"/>
            </a:endParaRPr>
          </a:p>
          <a:p>
            <a:r>
              <a:rPr lang="nl-NL" sz="1000" dirty="0" smtClean="0">
                <a:latin typeface="ClearGothic Serial Light" panose="02000000000000000000" pitchFamily="2" charset="0"/>
              </a:rPr>
              <a:t>Het </a:t>
            </a:r>
            <a:r>
              <a:rPr lang="nl-NL" sz="1000" dirty="0">
                <a:latin typeface="ClearGothic Serial Light" panose="02000000000000000000" pitchFamily="2" charset="0"/>
              </a:rPr>
              <a:t>thema van deze avond is: Big food of de kracht van community? Merle Koomans van den Dries, directeur van coöperatie Odin zal vanuit haar achtergrond en organisatie vertellen over hoe je als teler en consument dicht bij elkaar kunt blijven, zodat je weet wat er op je bord komt en er eerlijke prijzen worden betaald. Maar ook over hoe je je gezamenlijk en kleinschaliger kunt organiseren zodat je minder of niet meer afhankelijk bent van de overheersende en machtige voedingsproducenten en -ketens. Steeds vanuit de visie dat zorg voor de aarde ook goed is voor de mens.</a:t>
            </a:r>
          </a:p>
          <a:p>
            <a:endParaRPr lang="nl-NL" sz="1000" dirty="0">
              <a:latin typeface="ClearGothic Serial Light" panose="02000000000000000000" pitchFamily="2" charset="0"/>
            </a:endParaRPr>
          </a:p>
          <a:p>
            <a:r>
              <a:rPr lang="nl-NL" sz="1000" dirty="0">
                <a:latin typeface="ClearGothic Serial Light" panose="02000000000000000000" pitchFamily="2" charset="0"/>
              </a:rPr>
              <a:t>Naast food </a:t>
            </a:r>
            <a:r>
              <a:rPr lang="nl-NL" sz="1000" dirty="0" err="1">
                <a:latin typeface="ClearGothic Serial Light" panose="02000000000000000000" pitchFamily="2" charset="0"/>
              </a:rPr>
              <a:t>for</a:t>
            </a:r>
            <a:r>
              <a:rPr lang="nl-NL" sz="1000" dirty="0">
                <a:latin typeface="ClearGothic Serial Light" panose="02000000000000000000" pitchFamily="2" charset="0"/>
              </a:rPr>
              <a:t> </a:t>
            </a:r>
            <a:r>
              <a:rPr lang="nl-NL" sz="1000" dirty="0" err="1">
                <a:latin typeface="ClearGothic Serial Light" panose="02000000000000000000" pitchFamily="2" charset="0"/>
              </a:rPr>
              <a:t>thought</a:t>
            </a:r>
            <a:r>
              <a:rPr lang="nl-NL" sz="1000" dirty="0">
                <a:latin typeface="ClearGothic Serial Light" panose="02000000000000000000" pitchFamily="2" charset="0"/>
              </a:rPr>
              <a:t>, gaat de avond natuurlijk ook over echt lekker eten. </a:t>
            </a:r>
            <a:r>
              <a:rPr lang="nl-NL" sz="1000" dirty="0" err="1">
                <a:latin typeface="ClearGothic Serial Light" panose="02000000000000000000" pitchFamily="2" charset="0"/>
              </a:rPr>
              <a:t>Chefkok</a:t>
            </a:r>
            <a:r>
              <a:rPr lang="nl-NL" sz="1000" dirty="0">
                <a:latin typeface="ClearGothic Serial Light" panose="02000000000000000000" pitchFamily="2" charset="0"/>
              </a:rPr>
              <a:t> Eric van Veluwe zorgt voor een mooi menu.</a:t>
            </a:r>
          </a:p>
          <a:p>
            <a:endParaRPr lang="nl-NL" sz="1000" dirty="0">
              <a:latin typeface="ClearGothic Serial Light" panose="02000000000000000000" pitchFamily="2" charset="0"/>
            </a:endParaRPr>
          </a:p>
          <a:p>
            <a:r>
              <a:rPr lang="nl-NL" sz="1200" dirty="0">
                <a:latin typeface="dearJoe 3" panose="02000000000000000000" pitchFamily="2" charset="0"/>
              </a:rPr>
              <a:t>Praktische informatie</a:t>
            </a:r>
          </a:p>
          <a:p>
            <a:r>
              <a:rPr lang="nl-NL" sz="1000" dirty="0">
                <a:latin typeface="ClearGothic Serial Light" panose="02000000000000000000" pitchFamily="2" charset="0"/>
              </a:rPr>
              <a:t>Datum: donderdag 10 april 2025</a:t>
            </a:r>
          </a:p>
          <a:p>
            <a:r>
              <a:rPr lang="nl-NL" sz="1000" dirty="0">
                <a:latin typeface="ClearGothic Serial Light" panose="02000000000000000000" pitchFamily="2" charset="0"/>
              </a:rPr>
              <a:t>Tijd: 18:30-21:00 uur</a:t>
            </a:r>
          </a:p>
          <a:p>
            <a:r>
              <a:rPr lang="nl-NL" sz="1000" dirty="0">
                <a:latin typeface="ClearGothic Serial Light" panose="02000000000000000000" pitchFamily="2" charset="0"/>
              </a:rPr>
              <a:t>Kosten: € 45,- p.p. Dit is  voor een 3 gangen-diner inclusief welkomstdrankje (exclusief overige dranken)</a:t>
            </a:r>
          </a:p>
          <a:p>
            <a:endParaRPr lang="nl-NL" sz="1000" dirty="0" smtClean="0">
              <a:latin typeface="ClearGothic Serial" panose="02000000000000000000" pitchFamily="2" charset="0"/>
            </a:endParaRPr>
          </a:p>
          <a:p>
            <a:r>
              <a:rPr lang="nl-NL" sz="1000" dirty="0" smtClean="0">
                <a:latin typeface="ClearGothic Serial" panose="02000000000000000000" pitchFamily="2" charset="0"/>
              </a:rPr>
              <a:t>Scan de QR-code om je aan te melden of </a:t>
            </a:r>
          </a:p>
          <a:p>
            <a:r>
              <a:rPr lang="nl-NL" sz="1000" dirty="0" smtClean="0">
                <a:latin typeface="ClearGothic Serial" panose="02000000000000000000" pitchFamily="2" charset="0"/>
              </a:rPr>
              <a:t>kijk op Odin.nl/activiteiten voor meer informatie.</a:t>
            </a:r>
          </a:p>
        </p:txBody>
      </p:sp>
      <p:sp>
        <p:nvSpPr>
          <p:cNvPr id="11" name="Rechthoek 10"/>
          <p:cNvSpPr/>
          <p:nvPr/>
        </p:nvSpPr>
        <p:spPr>
          <a:xfrm>
            <a:off x="139767" y="1027318"/>
            <a:ext cx="1731473" cy="1169551"/>
          </a:xfrm>
          <a:prstGeom prst="rect">
            <a:avLst/>
          </a:prstGeom>
        </p:spPr>
        <p:txBody>
          <a:bodyPr wrap="square">
            <a:spAutoFit/>
          </a:bodyPr>
          <a:lstStyle/>
          <a:p>
            <a:r>
              <a:rPr lang="nl-NL" sz="1000" b="1" dirty="0" err="1">
                <a:latin typeface="ClearGothic Serial Light" panose="02000000000000000000" pitchFamily="2" charset="0"/>
              </a:rPr>
              <a:t>Antropia</a:t>
            </a:r>
            <a:r>
              <a:rPr lang="nl-NL" sz="1000" b="1" dirty="0">
                <a:latin typeface="ClearGothic Serial Light" panose="02000000000000000000" pitchFamily="2" charset="0"/>
              </a:rPr>
              <a:t> verzorgt dit jaar een aantal </a:t>
            </a:r>
            <a:r>
              <a:rPr lang="nl-NL" sz="1000" b="1" dirty="0" err="1">
                <a:latin typeface="ClearGothic Serial Light" panose="02000000000000000000" pitchFamily="2" charset="0"/>
              </a:rPr>
              <a:t>biodiners</a:t>
            </a:r>
            <a:r>
              <a:rPr lang="nl-NL" sz="1000" b="1" dirty="0">
                <a:latin typeface="ClearGothic Serial Light" panose="02000000000000000000" pitchFamily="2" charset="0"/>
              </a:rPr>
              <a:t> met elk een eigen thema. Odin-directeur Merle Koomans van den Dries vertelt op het diner van 10 april over de kracht van community</a:t>
            </a:r>
            <a:r>
              <a:rPr lang="nl-NL" sz="900" b="1" dirty="0">
                <a:latin typeface="ClearGothic Serial Light" panose="02000000000000000000" pitchFamily="2" charset="0"/>
              </a:rPr>
              <a:t>. </a:t>
            </a:r>
          </a:p>
        </p:txBody>
      </p:sp>
      <p:pic>
        <p:nvPicPr>
          <p:cNvPr id="12" name="Afbeelding 11"/>
          <p:cNvPicPr>
            <a:picLocks noChangeAspect="1"/>
          </p:cNvPicPr>
          <p:nvPr/>
        </p:nvPicPr>
        <p:blipFill>
          <a:blip r:embed="rId5"/>
          <a:stretch>
            <a:fillRect/>
          </a:stretch>
        </p:blipFill>
        <p:spPr>
          <a:xfrm>
            <a:off x="3021565" y="5632005"/>
            <a:ext cx="1450682" cy="910893"/>
          </a:xfrm>
          <a:prstGeom prst="rect">
            <a:avLst/>
          </a:prstGeom>
        </p:spPr>
      </p:pic>
      <p:pic>
        <p:nvPicPr>
          <p:cNvPr id="13" name="Afbeelding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5400000" flipH="1" flipV="1">
            <a:off x="2442013" y="5900888"/>
            <a:ext cx="474549" cy="426737"/>
          </a:xfrm>
          <a:prstGeom prst="rect">
            <a:avLst/>
          </a:prstGeom>
        </p:spPr>
      </p:pic>
      <p:pic>
        <p:nvPicPr>
          <p:cNvPr id="14" name="Afbeelding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85390" y="5841622"/>
            <a:ext cx="695498" cy="695498"/>
          </a:xfrm>
          <a:prstGeom prst="rect">
            <a:avLst/>
          </a:prstGeom>
        </p:spPr>
      </p:pic>
    </p:spTree>
    <p:extLst>
      <p:ext uri="{BB962C8B-B14F-4D97-AF65-F5344CB8AC3E}">
        <p14:creationId xmlns:p14="http://schemas.microsoft.com/office/powerpoint/2010/main" val="33932909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952999" y="568461"/>
            <a:ext cx="4833147" cy="440713"/>
          </a:xfrm>
        </p:spPr>
        <p:txBody>
          <a:bodyPr>
            <a:noAutofit/>
          </a:bodyPr>
          <a:lstStyle/>
          <a:p>
            <a:r>
              <a:rPr lang="en-GB" sz="5988" dirty="0">
                <a:latin typeface="ClearGothic Serial Light" panose="02000000000000000000" pitchFamily="2" charset="0"/>
              </a:rPr>
              <a:t>Odin</a:t>
            </a:r>
            <a:endParaRPr lang="nl-NL" sz="5988" dirty="0">
              <a:latin typeface="ClearGothic Serial Light" panose="02000000000000000000" pitchFamily="2" charset="0"/>
            </a:endParaRPr>
          </a:p>
        </p:txBody>
      </p:sp>
      <p:sp>
        <p:nvSpPr>
          <p:cNvPr id="3" name="Ondertitel 2"/>
          <p:cNvSpPr>
            <a:spLocks noGrp="1"/>
          </p:cNvSpPr>
          <p:nvPr>
            <p:ph type="subTitle" idx="1"/>
          </p:nvPr>
        </p:nvSpPr>
        <p:spPr>
          <a:xfrm>
            <a:off x="5539598" y="727642"/>
            <a:ext cx="4823929" cy="462645"/>
          </a:xfrm>
        </p:spPr>
        <p:txBody>
          <a:bodyPr>
            <a:noAutofit/>
          </a:bodyPr>
          <a:lstStyle/>
          <a:p>
            <a:r>
              <a:rPr lang="en-GB" sz="2722" dirty="0">
                <a:solidFill>
                  <a:schemeClr val="bg1">
                    <a:lumMod val="75000"/>
                  </a:schemeClr>
                </a:solidFill>
                <a:latin typeface="dearJoe 3" panose="02000000000000000000" pitchFamily="2" charset="0"/>
              </a:rPr>
              <a:t>abonnement</a:t>
            </a:r>
            <a:endParaRPr lang="nl-NL" sz="2722" dirty="0">
              <a:solidFill>
                <a:schemeClr val="bg1">
                  <a:lumMod val="75000"/>
                </a:schemeClr>
              </a:solidFill>
              <a:latin typeface="dearJoe 3" panose="02000000000000000000" pitchFamily="2" charset="0"/>
            </a:endParaRPr>
          </a:p>
        </p:txBody>
      </p:sp>
      <p:sp>
        <p:nvSpPr>
          <p:cNvPr id="5" name="Ondertitel 2"/>
          <p:cNvSpPr txBox="1">
            <a:spLocks/>
          </p:cNvSpPr>
          <p:nvPr/>
        </p:nvSpPr>
        <p:spPr>
          <a:xfrm>
            <a:off x="5096487" y="1493307"/>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200" b="1" dirty="0" err="1">
                <a:latin typeface="ClearGothic Serial Light" panose="02000000000000000000" pitchFamily="2" charset="0"/>
              </a:rPr>
              <a:t>Deze</a:t>
            </a:r>
            <a:r>
              <a:rPr lang="en-GB" sz="1200" b="1" dirty="0">
                <a:latin typeface="ClearGothic Serial Light" panose="02000000000000000000" pitchFamily="2" charset="0"/>
              </a:rPr>
              <a:t> week in </a:t>
            </a:r>
            <a:r>
              <a:rPr lang="en-GB" sz="1200" b="1" dirty="0" err="1" smtClean="0">
                <a:latin typeface="ClearGothic Serial Light" panose="02000000000000000000" pitchFamily="2" charset="0"/>
              </a:rPr>
              <a:t>jouw</a:t>
            </a:r>
            <a:r>
              <a:rPr lang="en-GB" sz="1200" b="1" dirty="0" smtClean="0">
                <a:latin typeface="ClearGothic Serial Light" panose="02000000000000000000" pitchFamily="2" charset="0"/>
              </a:rPr>
              <a:t> </a:t>
            </a:r>
            <a:r>
              <a:rPr lang="en-GB" sz="1200" b="1" dirty="0" err="1" smtClean="0">
                <a:latin typeface="ClearGothic Serial Light" panose="02000000000000000000" pitchFamily="2" charset="0"/>
              </a:rPr>
              <a:t>kleine</a:t>
            </a:r>
            <a:r>
              <a:rPr lang="en-GB" sz="1200" b="1" dirty="0" smtClean="0">
                <a:latin typeface="ClearGothic Serial Light" panose="02000000000000000000" pitchFamily="2" charset="0"/>
              </a:rPr>
              <a:t> </a:t>
            </a:r>
            <a:r>
              <a:rPr lang="en-GB" sz="1200" b="1" dirty="0" err="1" smtClean="0">
                <a:latin typeface="ClearGothic Serial Light" panose="02000000000000000000" pitchFamily="2" charset="0"/>
              </a:rPr>
              <a:t>groentetas</a:t>
            </a:r>
            <a:r>
              <a:rPr lang="en-GB" sz="1200" b="1" dirty="0" smtClean="0">
                <a:latin typeface="ClearGothic Serial Light" panose="02000000000000000000" pitchFamily="2" charset="0"/>
              </a:rPr>
              <a:t>:</a:t>
            </a:r>
            <a:endParaRPr lang="nl-NL" sz="1200" b="1" dirty="0">
              <a:latin typeface="ClearGothic Serial Light" panose="02000000000000000000" pitchFamily="2" charset="0"/>
            </a:endParaRPr>
          </a:p>
        </p:txBody>
      </p:sp>
      <p:sp>
        <p:nvSpPr>
          <p:cNvPr id="17" name="Ondertitel 2"/>
          <p:cNvSpPr txBox="1">
            <a:spLocks/>
          </p:cNvSpPr>
          <p:nvPr/>
        </p:nvSpPr>
        <p:spPr>
          <a:xfrm>
            <a:off x="4789669" y="4361072"/>
            <a:ext cx="4833147" cy="223003"/>
          </a:xfrm>
          <a:prstGeom prst="rect">
            <a:avLst/>
          </a:prstGeom>
        </p:spPr>
        <p:txBody>
          <a:bodyPr vert="horz" lIns="82953" tIns="41476" rIns="82953" bIns="41476" rtlCol="0">
            <a:normAutofit lnSpcReduction="10000"/>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nl-NL" sz="1089" b="1" dirty="0">
              <a:solidFill>
                <a:schemeClr val="bg1">
                  <a:lumMod val="75000"/>
                </a:schemeClr>
              </a:solidFill>
              <a:latin typeface="ClearGothic Serial Light" panose="02000000000000000000" pitchFamily="2" charset="0"/>
            </a:endParaRPr>
          </a:p>
        </p:txBody>
      </p:sp>
      <p:sp>
        <p:nvSpPr>
          <p:cNvPr id="55" name="Ondertitel 2"/>
          <p:cNvSpPr txBox="1">
            <a:spLocks/>
          </p:cNvSpPr>
          <p:nvPr/>
        </p:nvSpPr>
        <p:spPr>
          <a:xfrm>
            <a:off x="5026736" y="4339285"/>
            <a:ext cx="4833147" cy="223003"/>
          </a:xfrm>
          <a:prstGeom prst="rect">
            <a:avLst/>
          </a:prstGeom>
        </p:spPr>
        <p:txBody>
          <a:bodyPr vert="horz" lIns="82953" tIns="41476" rIns="82953" bIns="41476" rtlCol="0">
            <a:normAutofit lnSpcReduction="10000"/>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nl-NL" sz="1089" b="1" dirty="0">
              <a:solidFill>
                <a:schemeClr val="bg1">
                  <a:lumMod val="75000"/>
                </a:schemeClr>
              </a:solidFill>
              <a:latin typeface="ClearGothic Serial Light" panose="02000000000000000000" pitchFamily="2" charset="0"/>
            </a:endParaRPr>
          </a:p>
        </p:txBody>
      </p:sp>
      <p:sp>
        <p:nvSpPr>
          <p:cNvPr id="56" name="Ondertitel 2"/>
          <p:cNvSpPr txBox="1">
            <a:spLocks/>
          </p:cNvSpPr>
          <p:nvPr/>
        </p:nvSpPr>
        <p:spPr>
          <a:xfrm>
            <a:off x="5096487" y="2036108"/>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broccoli</a:t>
            </a:r>
            <a:endParaRPr lang="nl-NL" sz="1500" dirty="0">
              <a:latin typeface="dearJoe 3" panose="02000000000000000000" pitchFamily="2" charset="0"/>
            </a:endParaRPr>
          </a:p>
        </p:txBody>
      </p:sp>
      <p:sp>
        <p:nvSpPr>
          <p:cNvPr id="57" name="Ondertitel 2"/>
          <p:cNvSpPr txBox="1">
            <a:spLocks/>
          </p:cNvSpPr>
          <p:nvPr/>
        </p:nvSpPr>
        <p:spPr>
          <a:xfrm>
            <a:off x="5096487" y="2923925"/>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smtClean="0">
                <a:solidFill>
                  <a:schemeClr val="bg1">
                    <a:lumMod val="75000"/>
                  </a:schemeClr>
                </a:solidFill>
                <a:latin typeface="ClearGothic Serial Light" panose="02000000000000000000" pitchFamily="2" charset="0"/>
              </a:rPr>
              <a:t>De </a:t>
            </a:r>
            <a:r>
              <a:rPr lang="en-US" sz="1200" b="1" dirty="0" err="1" smtClean="0">
                <a:solidFill>
                  <a:schemeClr val="bg1">
                    <a:lumMod val="75000"/>
                  </a:schemeClr>
                </a:solidFill>
                <a:latin typeface="ClearGothic Serial Light" panose="02000000000000000000" pitchFamily="2" charset="0"/>
              </a:rPr>
              <a:t>Lepelaar</a:t>
            </a:r>
            <a:r>
              <a:rPr lang="en-US" sz="1200" b="1" dirty="0" smtClean="0">
                <a:solidFill>
                  <a:schemeClr val="bg1">
                    <a:lumMod val="75000"/>
                  </a:schemeClr>
                </a:solidFill>
                <a:latin typeface="ClearGothic Serial Light" panose="02000000000000000000" pitchFamily="2" charset="0"/>
              </a:rPr>
              <a:t> in St. Maarten, Nederland</a:t>
            </a:r>
            <a:endParaRPr lang="en-US" sz="1200" b="1" dirty="0">
              <a:solidFill>
                <a:schemeClr val="bg1">
                  <a:lumMod val="75000"/>
                </a:schemeClr>
              </a:solidFill>
              <a:latin typeface="ClearGothic Serial Light" panose="02000000000000000000" pitchFamily="2" charset="0"/>
            </a:endParaRPr>
          </a:p>
        </p:txBody>
      </p:sp>
      <p:sp>
        <p:nvSpPr>
          <p:cNvPr id="58" name="Ondertitel 2"/>
          <p:cNvSpPr txBox="1">
            <a:spLocks/>
          </p:cNvSpPr>
          <p:nvPr/>
        </p:nvSpPr>
        <p:spPr>
          <a:xfrm>
            <a:off x="5204590" y="2668938"/>
            <a:ext cx="4833147" cy="195137"/>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500" dirty="0" err="1" smtClean="0">
                <a:latin typeface="dearJoe 3" panose="02000000000000000000" pitchFamily="2" charset="0"/>
              </a:rPr>
              <a:t>biodynamische</a:t>
            </a:r>
            <a:r>
              <a:rPr lang="en-US" sz="1500" dirty="0" smtClean="0">
                <a:latin typeface="dearJoe 3" panose="02000000000000000000" pitchFamily="2" charset="0"/>
              </a:rPr>
              <a:t> </a:t>
            </a:r>
            <a:r>
              <a:rPr lang="en-US" sz="1500" dirty="0" err="1" smtClean="0">
                <a:latin typeface="dearJoe 3" panose="02000000000000000000" pitchFamily="2" charset="0"/>
              </a:rPr>
              <a:t>ongewassen</a:t>
            </a:r>
            <a:r>
              <a:rPr lang="en-US" sz="1500" dirty="0" smtClean="0">
                <a:latin typeface="dearJoe 3" panose="02000000000000000000" pitchFamily="2" charset="0"/>
              </a:rPr>
              <a:t> </a:t>
            </a:r>
            <a:r>
              <a:rPr lang="en-US" sz="1500" dirty="0" err="1" smtClean="0">
                <a:latin typeface="dearJoe 3" panose="02000000000000000000" pitchFamily="2" charset="0"/>
              </a:rPr>
              <a:t>wortelen</a:t>
            </a:r>
            <a:endParaRPr lang="nl-NL" sz="1500" dirty="0">
              <a:latin typeface="dearJoe 3" panose="02000000000000000000" pitchFamily="2" charset="0"/>
            </a:endParaRPr>
          </a:p>
        </p:txBody>
      </p:sp>
      <p:sp>
        <p:nvSpPr>
          <p:cNvPr id="59" name="Ondertitel 2"/>
          <p:cNvSpPr txBox="1">
            <a:spLocks/>
          </p:cNvSpPr>
          <p:nvPr/>
        </p:nvSpPr>
        <p:spPr>
          <a:xfrm>
            <a:off x="5096487" y="2247486"/>
            <a:ext cx="4833147" cy="223003"/>
          </a:xfrm>
          <a:prstGeom prst="rect">
            <a:avLst/>
          </a:prstGeom>
          <a:noFill/>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err="1" smtClean="0">
                <a:solidFill>
                  <a:schemeClr val="bg1">
                    <a:lumMod val="75000"/>
                  </a:schemeClr>
                </a:solidFill>
                <a:latin typeface="ClearGothic Serial Light" panose="02000000000000000000" pitchFamily="2" charset="0"/>
              </a:rPr>
              <a:t>Goodbio</a:t>
            </a:r>
            <a:r>
              <a:rPr lang="en-US" sz="1200" b="1" dirty="0" smtClean="0">
                <a:solidFill>
                  <a:schemeClr val="bg1">
                    <a:lumMod val="75000"/>
                  </a:schemeClr>
                </a:solidFill>
                <a:latin typeface="ClearGothic Serial Light" panose="02000000000000000000" pitchFamily="2" charset="0"/>
              </a:rPr>
              <a:t> in Bari, </a:t>
            </a:r>
            <a:r>
              <a:rPr lang="en-US" sz="1200" b="1" dirty="0" err="1" smtClean="0">
                <a:solidFill>
                  <a:schemeClr val="bg1">
                    <a:lumMod val="75000"/>
                  </a:schemeClr>
                </a:solidFill>
                <a:latin typeface="ClearGothic Serial Light" panose="02000000000000000000" pitchFamily="2" charset="0"/>
              </a:rPr>
              <a:t>Italië</a:t>
            </a:r>
            <a:endParaRPr lang="nl-NL" sz="1200" b="1" dirty="0">
              <a:solidFill>
                <a:schemeClr val="bg1">
                  <a:lumMod val="75000"/>
                </a:schemeClr>
              </a:solidFill>
              <a:latin typeface="ClearGothic Serial Light" panose="02000000000000000000" pitchFamily="2" charset="0"/>
            </a:endParaRPr>
          </a:p>
        </p:txBody>
      </p:sp>
      <p:sp>
        <p:nvSpPr>
          <p:cNvPr id="60" name="Ondertitel 2"/>
          <p:cNvSpPr txBox="1">
            <a:spLocks/>
          </p:cNvSpPr>
          <p:nvPr/>
        </p:nvSpPr>
        <p:spPr>
          <a:xfrm>
            <a:off x="5191383" y="4063417"/>
            <a:ext cx="4833147" cy="195930"/>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err="1" smtClean="0">
                <a:latin typeface="dearJoe 3" panose="02000000000000000000" pitchFamily="2" charset="0"/>
              </a:rPr>
              <a:t>kastanjechampignons</a:t>
            </a:r>
            <a:endParaRPr lang="nl-NL" sz="1500" dirty="0">
              <a:latin typeface="dearJoe 3" panose="02000000000000000000" pitchFamily="2" charset="0"/>
            </a:endParaRPr>
          </a:p>
        </p:txBody>
      </p:sp>
      <p:sp>
        <p:nvSpPr>
          <p:cNvPr id="61" name="Ondertitel 2"/>
          <p:cNvSpPr txBox="1">
            <a:spLocks/>
          </p:cNvSpPr>
          <p:nvPr/>
        </p:nvSpPr>
        <p:spPr>
          <a:xfrm>
            <a:off x="5153555" y="3333018"/>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aubergine</a:t>
            </a:r>
            <a:endParaRPr lang="nl-NL" sz="1500" dirty="0">
              <a:latin typeface="dearJoe 3" panose="02000000000000000000" pitchFamily="2" charset="0"/>
            </a:endParaRPr>
          </a:p>
        </p:txBody>
      </p:sp>
      <p:sp>
        <p:nvSpPr>
          <p:cNvPr id="63" name="Ondertitel 2"/>
          <p:cNvSpPr txBox="1">
            <a:spLocks/>
          </p:cNvSpPr>
          <p:nvPr/>
        </p:nvSpPr>
        <p:spPr>
          <a:xfrm>
            <a:off x="5204591" y="4710444"/>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smtClean="0">
                <a:latin typeface="dearJoe 3" panose="02000000000000000000" pitchFamily="2" charset="0"/>
              </a:rPr>
              <a:t>biodynamische</a:t>
            </a:r>
            <a:r>
              <a:rPr lang="en-GB" sz="1500" dirty="0" smtClean="0">
                <a:latin typeface="dearJoe 3" panose="02000000000000000000" pitchFamily="2" charset="0"/>
              </a:rPr>
              <a:t> </a:t>
            </a:r>
            <a:r>
              <a:rPr lang="en-GB" sz="1500" dirty="0" err="1" smtClean="0">
                <a:latin typeface="dearJoe 3" panose="02000000000000000000" pitchFamily="2" charset="0"/>
              </a:rPr>
              <a:t>winterpostelein</a:t>
            </a:r>
            <a:endParaRPr lang="en-GB" sz="1500" dirty="0">
              <a:latin typeface="dearJoe 3" panose="02000000000000000000" pitchFamily="2" charset="0"/>
            </a:endParaRPr>
          </a:p>
        </p:txBody>
      </p:sp>
      <p:sp>
        <p:nvSpPr>
          <p:cNvPr id="64" name="Ondertitel 2"/>
          <p:cNvSpPr txBox="1">
            <a:spLocks/>
          </p:cNvSpPr>
          <p:nvPr/>
        </p:nvSpPr>
        <p:spPr>
          <a:xfrm>
            <a:off x="5209215" y="6469238"/>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en-GB" sz="1100" b="1" dirty="0">
              <a:latin typeface="ClearGothic Serial Light" panose="02000000000000000000" pitchFamily="2" charset="0"/>
            </a:endParaRPr>
          </a:p>
        </p:txBody>
      </p:sp>
      <p:sp>
        <p:nvSpPr>
          <p:cNvPr id="65" name="Ondertitel 2"/>
          <p:cNvSpPr txBox="1">
            <a:spLocks/>
          </p:cNvSpPr>
          <p:nvPr/>
        </p:nvSpPr>
        <p:spPr>
          <a:xfrm>
            <a:off x="5153557" y="6260227"/>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100" b="1" dirty="0">
                <a:latin typeface="ClearGothic Serial Light" panose="02000000000000000000" pitchFamily="2" charset="0"/>
              </a:rPr>
              <a:t>Week </a:t>
            </a:r>
            <a:r>
              <a:rPr lang="en-GB" sz="1100" b="1" dirty="0" smtClean="0">
                <a:latin typeface="ClearGothic Serial Light" panose="02000000000000000000" pitchFamily="2" charset="0"/>
              </a:rPr>
              <a:t>12</a:t>
            </a:r>
            <a:endParaRPr lang="en-GB" sz="1100" b="1" dirty="0">
              <a:latin typeface="ClearGothic Serial Light" panose="02000000000000000000" pitchFamily="2" charset="0"/>
            </a:endParaRPr>
          </a:p>
        </p:txBody>
      </p:sp>
      <p:sp>
        <p:nvSpPr>
          <p:cNvPr id="66" name="Ondertitel 2"/>
          <p:cNvSpPr txBox="1">
            <a:spLocks/>
          </p:cNvSpPr>
          <p:nvPr/>
        </p:nvSpPr>
        <p:spPr>
          <a:xfrm>
            <a:off x="5191384" y="4329528"/>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err="1" smtClean="0">
                <a:solidFill>
                  <a:schemeClr val="bg1">
                    <a:lumMod val="75000"/>
                  </a:schemeClr>
                </a:solidFill>
                <a:latin typeface="ClearGothic Serial Light" panose="02000000000000000000" pitchFamily="2" charset="0"/>
              </a:rPr>
              <a:t>Nesco</a:t>
            </a:r>
            <a:r>
              <a:rPr lang="en-US" sz="1200" b="1" dirty="0" smtClean="0">
                <a:solidFill>
                  <a:schemeClr val="bg1">
                    <a:lumMod val="75000"/>
                  </a:schemeClr>
                </a:solidFill>
                <a:latin typeface="ClearGothic Serial Light" panose="02000000000000000000" pitchFamily="2" charset="0"/>
              </a:rPr>
              <a:t> in </a:t>
            </a:r>
            <a:r>
              <a:rPr lang="en-US" sz="1200" b="1" dirty="0" err="1" smtClean="0">
                <a:solidFill>
                  <a:schemeClr val="bg1">
                    <a:lumMod val="75000"/>
                  </a:schemeClr>
                </a:solidFill>
                <a:latin typeface="ClearGothic Serial Light" panose="02000000000000000000" pitchFamily="2" charset="0"/>
              </a:rPr>
              <a:t>Boekel</a:t>
            </a:r>
            <a:r>
              <a:rPr lang="en-US" sz="1200" b="1" dirty="0" smtClean="0">
                <a:solidFill>
                  <a:schemeClr val="bg1">
                    <a:lumMod val="75000"/>
                  </a:schemeClr>
                </a:solidFill>
                <a:latin typeface="ClearGothic Serial Light" panose="02000000000000000000" pitchFamily="2" charset="0"/>
              </a:rPr>
              <a:t>, Nederland</a:t>
            </a:r>
            <a:endParaRPr lang="nl-NL" sz="1200" b="1" dirty="0">
              <a:solidFill>
                <a:schemeClr val="bg1">
                  <a:lumMod val="75000"/>
                </a:schemeClr>
              </a:solidFill>
              <a:latin typeface="ClearGothic Serial Light" panose="02000000000000000000" pitchFamily="2" charset="0"/>
            </a:endParaRPr>
          </a:p>
        </p:txBody>
      </p:sp>
      <p:sp>
        <p:nvSpPr>
          <p:cNvPr id="67" name="Ondertitel 2"/>
          <p:cNvSpPr txBox="1">
            <a:spLocks/>
          </p:cNvSpPr>
          <p:nvPr/>
        </p:nvSpPr>
        <p:spPr>
          <a:xfrm>
            <a:off x="5204591" y="3584269"/>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200" b="1" dirty="0" smtClean="0">
                <a:solidFill>
                  <a:schemeClr val="bg1">
                    <a:lumMod val="75000"/>
                  </a:schemeClr>
                </a:solidFill>
                <a:latin typeface="ClearGothic Serial Light" panose="02000000000000000000" pitchFamily="2" charset="0"/>
              </a:rPr>
              <a:t>Bio </a:t>
            </a:r>
            <a:r>
              <a:rPr lang="en-GB" sz="1200" b="1" dirty="0" err="1" smtClean="0">
                <a:solidFill>
                  <a:schemeClr val="bg1">
                    <a:lumMod val="75000"/>
                  </a:schemeClr>
                </a:solidFill>
                <a:latin typeface="ClearGothic Serial Light" panose="02000000000000000000" pitchFamily="2" charset="0"/>
              </a:rPr>
              <a:t>Andalusi</a:t>
            </a:r>
            <a:r>
              <a:rPr lang="en-GB" sz="1200" b="1" dirty="0" smtClean="0">
                <a:solidFill>
                  <a:schemeClr val="bg1">
                    <a:lumMod val="75000"/>
                  </a:schemeClr>
                </a:solidFill>
                <a:latin typeface="ClearGothic Serial Light" panose="02000000000000000000" pitchFamily="2" charset="0"/>
              </a:rPr>
              <a:t> in Malaga, </a:t>
            </a:r>
            <a:r>
              <a:rPr lang="en-GB" sz="1200" b="1" dirty="0" err="1" smtClean="0">
                <a:solidFill>
                  <a:schemeClr val="bg1">
                    <a:lumMod val="75000"/>
                  </a:schemeClr>
                </a:solidFill>
                <a:latin typeface="ClearGothic Serial Light" panose="02000000000000000000" pitchFamily="2" charset="0"/>
              </a:rPr>
              <a:t>Spanje</a:t>
            </a:r>
            <a:endParaRPr lang="nl-NL" sz="1200" b="1" dirty="0">
              <a:solidFill>
                <a:schemeClr val="bg1">
                  <a:lumMod val="75000"/>
                </a:schemeClr>
              </a:solidFill>
              <a:latin typeface="ClearGothic Serial Light" panose="02000000000000000000" pitchFamily="2" charset="0"/>
            </a:endParaRPr>
          </a:p>
        </p:txBody>
      </p:sp>
      <p:sp>
        <p:nvSpPr>
          <p:cNvPr id="40" name="Ondertitel 2"/>
          <p:cNvSpPr txBox="1">
            <a:spLocks/>
          </p:cNvSpPr>
          <p:nvPr/>
        </p:nvSpPr>
        <p:spPr>
          <a:xfrm>
            <a:off x="5204591" y="4963317"/>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200" b="1" dirty="0" smtClean="0">
                <a:solidFill>
                  <a:schemeClr val="bg1">
                    <a:lumMod val="75000"/>
                  </a:schemeClr>
                </a:solidFill>
                <a:latin typeface="ClearGothic Serial Light" panose="02000000000000000000" pitchFamily="2" charset="0"/>
              </a:rPr>
              <a:t>De </a:t>
            </a:r>
            <a:r>
              <a:rPr lang="en-GB" sz="1200" b="1" dirty="0" err="1" smtClean="0">
                <a:solidFill>
                  <a:schemeClr val="bg1">
                    <a:lumMod val="75000"/>
                  </a:schemeClr>
                </a:solidFill>
                <a:latin typeface="ClearGothic Serial Light" panose="02000000000000000000" pitchFamily="2" charset="0"/>
              </a:rPr>
              <a:t>Lepelaar</a:t>
            </a:r>
            <a:r>
              <a:rPr lang="en-GB" sz="1200" b="1" dirty="0" smtClean="0">
                <a:solidFill>
                  <a:schemeClr val="bg1">
                    <a:lumMod val="75000"/>
                  </a:schemeClr>
                </a:solidFill>
                <a:latin typeface="ClearGothic Serial Light" panose="02000000000000000000" pitchFamily="2" charset="0"/>
              </a:rPr>
              <a:t> in St. Maarten, Nederland</a:t>
            </a:r>
            <a:endParaRPr lang="nl-NL" sz="1200" b="1" dirty="0">
              <a:solidFill>
                <a:schemeClr val="bg1">
                  <a:lumMod val="75000"/>
                </a:schemeClr>
              </a:solidFill>
              <a:latin typeface="ClearGothic Serial Light" panose="02000000000000000000" pitchFamily="2" charset="0"/>
            </a:endParaRPr>
          </a:p>
        </p:txBody>
      </p:sp>
      <p:sp>
        <p:nvSpPr>
          <p:cNvPr id="35" name="Ondertitel 2"/>
          <p:cNvSpPr txBox="1">
            <a:spLocks/>
          </p:cNvSpPr>
          <p:nvPr/>
        </p:nvSpPr>
        <p:spPr>
          <a:xfrm>
            <a:off x="268994" y="255707"/>
            <a:ext cx="4441090" cy="312754"/>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buNone/>
            </a:pPr>
            <a:r>
              <a:rPr lang="nl-NL" sz="1600" dirty="0" err="1">
                <a:latin typeface="dearJoe 3" panose="02000000000000000000" pitchFamily="2" charset="0"/>
              </a:rPr>
              <a:t>Auberginefritters</a:t>
            </a:r>
            <a:r>
              <a:rPr lang="nl-NL" sz="1600" dirty="0">
                <a:latin typeface="dearJoe 3" panose="02000000000000000000" pitchFamily="2" charset="0"/>
              </a:rPr>
              <a:t> met </a:t>
            </a:r>
            <a:r>
              <a:rPr lang="nl-NL" sz="1600" dirty="0" err="1">
                <a:latin typeface="dearJoe 3" panose="02000000000000000000" pitchFamily="2" charset="0"/>
              </a:rPr>
              <a:t>citroenaïoli</a:t>
            </a:r>
            <a:endParaRPr lang="nl-NL" sz="1600" dirty="0">
              <a:latin typeface="dearJoe 3" panose="02000000000000000000" pitchFamily="2" charset="0"/>
            </a:endParaRPr>
          </a:p>
        </p:txBody>
      </p:sp>
      <p:sp>
        <p:nvSpPr>
          <p:cNvPr id="36" name="Rechthoek 35"/>
          <p:cNvSpPr/>
          <p:nvPr/>
        </p:nvSpPr>
        <p:spPr>
          <a:xfrm>
            <a:off x="268994" y="4244093"/>
            <a:ext cx="4170633" cy="2077492"/>
          </a:xfrm>
          <a:prstGeom prst="rect">
            <a:avLst/>
          </a:prstGeom>
        </p:spPr>
        <p:txBody>
          <a:bodyPr wrap="square">
            <a:spAutoFit/>
          </a:bodyPr>
          <a:lstStyle/>
          <a:p>
            <a:r>
              <a:rPr lang="nl-NL" sz="1200" dirty="0" smtClean="0">
                <a:latin typeface="dearJoe 3" panose="02000000000000000000" pitchFamily="2" charset="0"/>
              </a:rPr>
              <a:t>Bereidingswijze</a:t>
            </a:r>
            <a:endParaRPr lang="nl-NL" sz="1200" dirty="0" smtClean="0">
              <a:latin typeface="ClearGothic Serial Light" panose="02000000000000000000" pitchFamily="2" charset="0"/>
            </a:endParaRPr>
          </a:p>
          <a:p>
            <a:pPr marL="228600" indent="-228600">
              <a:buFont typeface="+mj-lt"/>
              <a:buAutoNum type="arabicPeriod"/>
            </a:pPr>
            <a:r>
              <a:rPr lang="nl-NL" sz="900" dirty="0">
                <a:latin typeface="ClearGothic Serial Light" panose="02000000000000000000" pitchFamily="2" charset="0"/>
              </a:rPr>
              <a:t>Klop de ingrediënten voor de </a:t>
            </a:r>
            <a:r>
              <a:rPr lang="nl-NL" sz="900" dirty="0" err="1">
                <a:latin typeface="ClearGothic Serial Light" panose="02000000000000000000" pitchFamily="2" charset="0"/>
              </a:rPr>
              <a:t>aïoli</a:t>
            </a:r>
            <a:r>
              <a:rPr lang="nl-NL" sz="900" dirty="0">
                <a:latin typeface="ClearGothic Serial Light" panose="02000000000000000000" pitchFamily="2" charset="0"/>
              </a:rPr>
              <a:t> door elkaar. </a:t>
            </a:r>
            <a:endParaRPr lang="nl-NL" sz="900" dirty="0" smtClean="0">
              <a:latin typeface="ClearGothic Serial Light" panose="02000000000000000000" pitchFamily="2" charset="0"/>
            </a:endParaRPr>
          </a:p>
          <a:p>
            <a:pPr marL="228600" indent="-228600">
              <a:buFont typeface="+mj-lt"/>
              <a:buAutoNum type="arabicPeriod"/>
            </a:pPr>
            <a:r>
              <a:rPr lang="nl-NL" sz="900" dirty="0" smtClean="0">
                <a:latin typeface="ClearGothic Serial Light" panose="02000000000000000000" pitchFamily="2" charset="0"/>
              </a:rPr>
              <a:t>Snij aubergine, broccoli en ui </a:t>
            </a:r>
            <a:r>
              <a:rPr lang="nl-NL" sz="900" dirty="0">
                <a:latin typeface="ClearGothic Serial Light" panose="02000000000000000000" pitchFamily="2" charset="0"/>
              </a:rPr>
              <a:t>in kleine blokjes.</a:t>
            </a:r>
          </a:p>
          <a:p>
            <a:pPr marL="228600" indent="-228600">
              <a:buFont typeface="+mj-lt"/>
              <a:buAutoNum type="arabicPeriod"/>
            </a:pPr>
            <a:r>
              <a:rPr lang="nl-NL" sz="900" dirty="0">
                <a:latin typeface="ClearGothic Serial Light" panose="02000000000000000000" pitchFamily="2" charset="0"/>
              </a:rPr>
              <a:t>Bak ze ongeveer 8 minuten, omscheppend in wat olie. Strooi er Italiaanse kruiden over en het gerookte paprikapoeder en bak de blokjes in nog een paar minuten zacht en goudbruin. </a:t>
            </a:r>
          </a:p>
          <a:p>
            <a:pPr marL="228600" indent="-228600">
              <a:buFont typeface="+mj-lt"/>
              <a:buAutoNum type="arabicPeriod"/>
            </a:pPr>
            <a:r>
              <a:rPr lang="nl-NL" sz="900" dirty="0">
                <a:latin typeface="ClearGothic Serial Light" panose="02000000000000000000" pitchFamily="2" charset="0"/>
              </a:rPr>
              <a:t>Doe de groente in een vergiet en laat wat afkoelen.</a:t>
            </a:r>
          </a:p>
          <a:p>
            <a:pPr marL="228600" indent="-228600">
              <a:buFont typeface="+mj-lt"/>
              <a:buAutoNum type="arabicPeriod"/>
            </a:pPr>
            <a:r>
              <a:rPr lang="nl-NL" sz="900" dirty="0">
                <a:latin typeface="ClearGothic Serial Light" panose="02000000000000000000" pitchFamily="2" charset="0"/>
              </a:rPr>
              <a:t>Schep het </a:t>
            </a:r>
            <a:r>
              <a:rPr lang="nl-NL" sz="900" dirty="0" smtClean="0">
                <a:latin typeface="ClearGothic Serial Light" panose="02000000000000000000" pitchFamily="2" charset="0"/>
              </a:rPr>
              <a:t>dan </a:t>
            </a:r>
            <a:r>
              <a:rPr lang="nl-NL" sz="900" dirty="0">
                <a:latin typeface="ClearGothic Serial Light" panose="02000000000000000000" pitchFamily="2" charset="0"/>
              </a:rPr>
              <a:t>in een kom en strooi er bloem, zout en peper over. Meng alles goed door </a:t>
            </a:r>
            <a:r>
              <a:rPr lang="nl-NL" sz="900" dirty="0" smtClean="0">
                <a:latin typeface="ClearGothic Serial Light" panose="02000000000000000000" pitchFamily="2" charset="0"/>
              </a:rPr>
              <a:t>elkaar tot het plakt </a:t>
            </a:r>
            <a:r>
              <a:rPr lang="nl-NL" sz="900" dirty="0">
                <a:latin typeface="ClearGothic Serial Light" panose="02000000000000000000" pitchFamily="2" charset="0"/>
              </a:rPr>
              <a:t>en vorm er balletjes, ovaaltjes of schijfjes van.</a:t>
            </a:r>
          </a:p>
          <a:p>
            <a:pPr marL="228600" indent="-228600">
              <a:buFont typeface="+mj-lt"/>
              <a:buAutoNum type="arabicPeriod"/>
            </a:pPr>
            <a:r>
              <a:rPr lang="nl-NL" sz="900" dirty="0">
                <a:latin typeface="ClearGothic Serial Light" panose="02000000000000000000" pitchFamily="2" charset="0"/>
              </a:rPr>
              <a:t>Verhit olie in een koekenpan tot goed heet. </a:t>
            </a:r>
            <a:r>
              <a:rPr lang="nl-NL" sz="900" dirty="0" smtClean="0">
                <a:latin typeface="ClearGothic Serial Light" panose="02000000000000000000" pitchFamily="2" charset="0"/>
              </a:rPr>
              <a:t>Laat de </a:t>
            </a:r>
            <a:r>
              <a:rPr lang="nl-NL" sz="900" dirty="0" err="1" smtClean="0">
                <a:latin typeface="ClearGothic Serial Light" panose="02000000000000000000" pitchFamily="2" charset="0"/>
              </a:rPr>
              <a:t>fritters</a:t>
            </a:r>
            <a:r>
              <a:rPr lang="nl-NL" sz="900" dirty="0" smtClean="0">
                <a:latin typeface="ClearGothic Serial Light" panose="02000000000000000000" pitchFamily="2" charset="0"/>
              </a:rPr>
              <a:t> langzaam in de hete olie glijden. Bak </a:t>
            </a:r>
            <a:r>
              <a:rPr lang="nl-NL" sz="900" dirty="0">
                <a:latin typeface="ClearGothic Serial Light" panose="02000000000000000000" pitchFamily="2" charset="0"/>
              </a:rPr>
              <a:t>de </a:t>
            </a:r>
            <a:r>
              <a:rPr lang="nl-NL" sz="900" dirty="0" err="1" smtClean="0">
                <a:latin typeface="ClearGothic Serial Light" panose="02000000000000000000" pitchFamily="2" charset="0"/>
              </a:rPr>
              <a:t>fritters</a:t>
            </a:r>
            <a:r>
              <a:rPr lang="nl-NL" sz="900" dirty="0" smtClean="0">
                <a:latin typeface="ClearGothic Serial Light" panose="02000000000000000000" pitchFamily="2" charset="0"/>
              </a:rPr>
              <a:t> </a:t>
            </a:r>
            <a:r>
              <a:rPr lang="nl-NL" sz="900" dirty="0">
                <a:latin typeface="ClearGothic Serial Light" panose="02000000000000000000" pitchFamily="2" charset="0"/>
              </a:rPr>
              <a:t>met 5 of 6 tegelijk gaar en goudbruin, totdat ze een krokant korstje hebben</a:t>
            </a:r>
            <a:r>
              <a:rPr lang="nl-NL" sz="900" dirty="0" smtClean="0">
                <a:latin typeface="ClearGothic Serial Light" panose="02000000000000000000" pitchFamily="2" charset="0"/>
              </a:rPr>
              <a:t>. Voorzichtig omdraaien en weer krokant bakken.</a:t>
            </a:r>
          </a:p>
          <a:p>
            <a:pPr marL="228600" indent="-228600">
              <a:buFont typeface="+mj-lt"/>
              <a:buAutoNum type="arabicPeriod"/>
            </a:pPr>
            <a:r>
              <a:rPr lang="nl-NL" sz="900" dirty="0" smtClean="0">
                <a:latin typeface="ClearGothic Serial Light" panose="02000000000000000000" pitchFamily="2" charset="0"/>
              </a:rPr>
              <a:t>Laat ze uitlekken </a:t>
            </a:r>
            <a:r>
              <a:rPr lang="nl-NL" sz="900" dirty="0">
                <a:latin typeface="ClearGothic Serial Light" panose="02000000000000000000" pitchFamily="2" charset="0"/>
              </a:rPr>
              <a:t>op wat keukenpapier.</a:t>
            </a:r>
          </a:p>
          <a:p>
            <a:pPr marL="228600" indent="-228600">
              <a:buFont typeface="+mj-lt"/>
              <a:buAutoNum type="arabicPeriod"/>
            </a:pPr>
            <a:r>
              <a:rPr lang="nl-NL" sz="900" dirty="0" smtClean="0">
                <a:latin typeface="ClearGothic Serial Light" panose="02000000000000000000" pitchFamily="2" charset="0"/>
              </a:rPr>
              <a:t>Strooi </a:t>
            </a:r>
            <a:r>
              <a:rPr lang="nl-NL" sz="900" dirty="0">
                <a:latin typeface="ClearGothic Serial Light" panose="02000000000000000000" pitchFamily="2" charset="0"/>
              </a:rPr>
              <a:t>er wat </a:t>
            </a:r>
            <a:r>
              <a:rPr lang="nl-NL" sz="900" dirty="0" smtClean="0">
                <a:latin typeface="ClearGothic Serial Light" panose="02000000000000000000" pitchFamily="2" charset="0"/>
              </a:rPr>
              <a:t>(bieslook)bloemetjes </a:t>
            </a:r>
            <a:r>
              <a:rPr lang="nl-NL" sz="900" dirty="0">
                <a:latin typeface="ClearGothic Serial Light" panose="02000000000000000000" pitchFamily="2" charset="0"/>
              </a:rPr>
              <a:t>over.</a:t>
            </a:r>
          </a:p>
        </p:txBody>
      </p:sp>
      <p:sp>
        <p:nvSpPr>
          <p:cNvPr id="37" name="Rechthoek 36"/>
          <p:cNvSpPr/>
          <p:nvPr/>
        </p:nvSpPr>
        <p:spPr>
          <a:xfrm>
            <a:off x="268994" y="793521"/>
            <a:ext cx="3900974" cy="507831"/>
          </a:xfrm>
          <a:prstGeom prst="rect">
            <a:avLst/>
          </a:prstGeom>
        </p:spPr>
        <p:txBody>
          <a:bodyPr wrap="square">
            <a:spAutoFit/>
          </a:bodyPr>
          <a:lstStyle/>
          <a:p>
            <a:r>
              <a:rPr lang="nl-NL" sz="900" b="1" dirty="0">
                <a:latin typeface="ClearGothic Serial Light" panose="02000000000000000000" pitchFamily="2" charset="0"/>
              </a:rPr>
              <a:t>Deze snelle krokante </a:t>
            </a:r>
            <a:r>
              <a:rPr lang="nl-NL" sz="900" b="1" dirty="0" err="1">
                <a:latin typeface="ClearGothic Serial Light" panose="02000000000000000000" pitchFamily="2" charset="0"/>
              </a:rPr>
              <a:t>fritters</a:t>
            </a:r>
            <a:r>
              <a:rPr lang="nl-NL" sz="900" b="1" dirty="0">
                <a:latin typeface="ClearGothic Serial Light" panose="02000000000000000000" pitchFamily="2" charset="0"/>
              </a:rPr>
              <a:t> maken een simpele aubergine net wat meer bijzonder en de frisse </a:t>
            </a:r>
            <a:r>
              <a:rPr lang="nl-NL" sz="900" b="1" dirty="0" err="1">
                <a:latin typeface="ClearGothic Serial Light" panose="02000000000000000000" pitchFamily="2" charset="0"/>
              </a:rPr>
              <a:t>citroenaïoli</a:t>
            </a:r>
            <a:r>
              <a:rPr lang="nl-NL" sz="900" b="1" dirty="0">
                <a:latin typeface="ClearGothic Serial Light" panose="02000000000000000000" pitchFamily="2" charset="0"/>
              </a:rPr>
              <a:t> maakt het geheel helemaal af. Serveer de </a:t>
            </a:r>
            <a:r>
              <a:rPr lang="nl-NL" sz="900" b="1" dirty="0" err="1">
                <a:latin typeface="ClearGothic Serial Light" panose="02000000000000000000" pitchFamily="2" charset="0"/>
              </a:rPr>
              <a:t>fritters</a:t>
            </a:r>
            <a:r>
              <a:rPr lang="nl-NL" sz="900" b="1" dirty="0">
                <a:latin typeface="ClearGothic Serial Light" panose="02000000000000000000" pitchFamily="2" charset="0"/>
              </a:rPr>
              <a:t> met de </a:t>
            </a:r>
            <a:r>
              <a:rPr lang="nl-NL" sz="900" b="1" dirty="0" err="1">
                <a:latin typeface="ClearGothic Serial Light" panose="02000000000000000000" pitchFamily="2" charset="0"/>
              </a:rPr>
              <a:t>aïoli</a:t>
            </a:r>
            <a:r>
              <a:rPr lang="nl-NL" sz="900" b="1" dirty="0">
                <a:latin typeface="ClearGothic Serial Light" panose="02000000000000000000" pitchFamily="2" charset="0"/>
              </a:rPr>
              <a:t> warm als snack of voorgerechtje.</a:t>
            </a:r>
          </a:p>
        </p:txBody>
      </p:sp>
      <p:sp>
        <p:nvSpPr>
          <p:cNvPr id="38" name="Rechthoek 37"/>
          <p:cNvSpPr/>
          <p:nvPr/>
        </p:nvSpPr>
        <p:spPr>
          <a:xfrm>
            <a:off x="2703100" y="1814311"/>
            <a:ext cx="2006984" cy="2200602"/>
          </a:xfrm>
          <a:prstGeom prst="rect">
            <a:avLst/>
          </a:prstGeom>
        </p:spPr>
        <p:txBody>
          <a:bodyPr wrap="square">
            <a:spAutoFit/>
          </a:bodyPr>
          <a:lstStyle/>
          <a:p>
            <a:r>
              <a:rPr lang="nl-NL" sz="1100" dirty="0" smtClean="0">
                <a:latin typeface="dearJoe 3" panose="02000000000000000000" pitchFamily="2" charset="0"/>
              </a:rPr>
              <a:t>Ingrediënten</a:t>
            </a:r>
            <a:endParaRPr lang="nl-NL" sz="1100" dirty="0">
              <a:latin typeface="dearJoe 3" panose="02000000000000000000" pitchFamily="2" charset="0"/>
            </a:endParaRPr>
          </a:p>
          <a:p>
            <a:r>
              <a:rPr lang="nl-NL" sz="900" b="1" dirty="0">
                <a:latin typeface="ClearGothic Serial Light" panose="02000000000000000000" pitchFamily="2" charset="0"/>
              </a:rPr>
              <a:t>Ingrediënten voor de </a:t>
            </a:r>
            <a:r>
              <a:rPr lang="nl-NL" sz="900" b="1" dirty="0" err="1">
                <a:latin typeface="ClearGothic Serial Light" panose="02000000000000000000" pitchFamily="2" charset="0"/>
              </a:rPr>
              <a:t>fritters</a:t>
            </a:r>
            <a:endParaRPr lang="nl-NL" sz="900" b="1" dirty="0">
              <a:latin typeface="ClearGothic Serial Light"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1 aubergine</a:t>
            </a:r>
          </a:p>
          <a:p>
            <a:pPr marL="171450" indent="-171450">
              <a:buFont typeface="Arial" panose="020B0604020202020204" pitchFamily="34" charset="0"/>
              <a:buChar char="•"/>
            </a:pPr>
            <a:r>
              <a:rPr lang="nl-NL" sz="900" dirty="0" smtClean="0">
                <a:latin typeface="ClearGothic Serial Light" panose="02000000000000000000" pitchFamily="2" charset="0"/>
              </a:rPr>
              <a:t>100 g broccoli</a:t>
            </a:r>
            <a:endParaRPr lang="nl-NL" sz="900" dirty="0">
              <a:latin typeface="ClearGothic Serial Light"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1 rode ui</a:t>
            </a:r>
          </a:p>
          <a:p>
            <a:pPr marL="171450" indent="-171450">
              <a:buFont typeface="Arial" panose="020B0604020202020204" pitchFamily="34" charset="0"/>
              <a:buChar char="•"/>
            </a:pPr>
            <a:r>
              <a:rPr lang="nl-NL" sz="900" dirty="0">
                <a:latin typeface="ClearGothic Serial Light" panose="02000000000000000000" pitchFamily="2" charset="0"/>
              </a:rPr>
              <a:t>3 el maiskorrels</a:t>
            </a:r>
          </a:p>
          <a:p>
            <a:pPr marL="171450" indent="-171450">
              <a:buFont typeface="Arial" panose="020B0604020202020204" pitchFamily="34" charset="0"/>
              <a:buChar char="•"/>
            </a:pPr>
            <a:r>
              <a:rPr lang="nl-NL" sz="900" dirty="0">
                <a:latin typeface="ClearGothic Serial Light" panose="02000000000000000000" pitchFamily="2" charset="0"/>
              </a:rPr>
              <a:t>2 tl Italiaanse kruiden</a:t>
            </a:r>
          </a:p>
          <a:p>
            <a:pPr marL="171450" indent="-171450">
              <a:buFont typeface="Arial" panose="020B0604020202020204" pitchFamily="34" charset="0"/>
              <a:buChar char="•"/>
            </a:pPr>
            <a:r>
              <a:rPr lang="nl-NL" sz="900" dirty="0">
                <a:latin typeface="ClearGothic Serial Light" panose="02000000000000000000" pitchFamily="2" charset="0"/>
              </a:rPr>
              <a:t>60 g </a:t>
            </a:r>
            <a:r>
              <a:rPr lang="nl-NL" sz="900" dirty="0" smtClean="0">
                <a:latin typeface="ClearGothic Serial Light" panose="02000000000000000000" pitchFamily="2" charset="0"/>
              </a:rPr>
              <a:t>bloem (evt. iets meer)</a:t>
            </a:r>
            <a:endParaRPr lang="nl-NL" sz="900" dirty="0">
              <a:latin typeface="ClearGothic Serial Light"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zout en peper naar smaak</a:t>
            </a:r>
          </a:p>
          <a:p>
            <a:r>
              <a:rPr lang="nl-NL" sz="900" b="1" dirty="0">
                <a:latin typeface="ClearGothic Serial Light" panose="02000000000000000000" pitchFamily="2" charset="0"/>
              </a:rPr>
              <a:t>Ingrediënten voor de </a:t>
            </a:r>
            <a:r>
              <a:rPr lang="nl-NL" sz="900" b="1" dirty="0" err="1">
                <a:latin typeface="ClearGothic Serial Light" panose="02000000000000000000" pitchFamily="2" charset="0"/>
              </a:rPr>
              <a:t>aïoli</a:t>
            </a:r>
            <a:endParaRPr lang="nl-NL" sz="900" b="1" dirty="0">
              <a:latin typeface="ClearGothic Serial Light"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4 el (</a:t>
            </a:r>
            <a:r>
              <a:rPr lang="nl-NL" sz="900" dirty="0" err="1">
                <a:latin typeface="ClearGothic Serial Light" panose="02000000000000000000" pitchFamily="2" charset="0"/>
              </a:rPr>
              <a:t>vegan</a:t>
            </a:r>
            <a:r>
              <a:rPr lang="nl-NL" sz="900" dirty="0">
                <a:latin typeface="ClearGothic Serial Light" panose="02000000000000000000" pitchFamily="2" charset="0"/>
              </a:rPr>
              <a:t>) mayonaise</a:t>
            </a:r>
          </a:p>
          <a:p>
            <a:pPr marL="171450" indent="-171450">
              <a:buFont typeface="Arial" panose="020B0604020202020204" pitchFamily="34" charset="0"/>
              <a:buChar char="•"/>
            </a:pPr>
            <a:r>
              <a:rPr lang="nl-NL" sz="900" dirty="0">
                <a:latin typeface="ClearGothic Serial Light" panose="02000000000000000000" pitchFamily="2" charset="0"/>
              </a:rPr>
              <a:t>4 el (plantaardige) yoghurt</a:t>
            </a:r>
          </a:p>
          <a:p>
            <a:pPr marL="171450" indent="-171450">
              <a:buFont typeface="Arial" panose="020B0604020202020204" pitchFamily="34" charset="0"/>
              <a:buChar char="•"/>
            </a:pPr>
            <a:r>
              <a:rPr lang="nl-NL" sz="900" dirty="0">
                <a:latin typeface="ClearGothic Serial Light" panose="02000000000000000000" pitchFamily="2" charset="0"/>
              </a:rPr>
              <a:t>sap van 1/2 citroen</a:t>
            </a:r>
          </a:p>
          <a:p>
            <a:pPr marL="171450" indent="-171450">
              <a:buFont typeface="Arial" panose="020B0604020202020204" pitchFamily="34" charset="0"/>
              <a:buChar char="•"/>
            </a:pPr>
            <a:r>
              <a:rPr lang="nl-NL" sz="900" dirty="0">
                <a:latin typeface="ClearGothic Serial Light" panose="02000000000000000000" pitchFamily="2" charset="0"/>
              </a:rPr>
              <a:t>1 teentje knoflook</a:t>
            </a:r>
          </a:p>
          <a:p>
            <a:pPr marL="171450" indent="-171450">
              <a:buFont typeface="Arial" panose="020B0604020202020204" pitchFamily="34" charset="0"/>
              <a:buChar char="•"/>
            </a:pPr>
            <a:r>
              <a:rPr lang="nl-NL" sz="900" dirty="0">
                <a:latin typeface="ClearGothic Serial Light" panose="02000000000000000000" pitchFamily="2" charset="0"/>
              </a:rPr>
              <a:t>bieslookbloemetjes</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100079">
            <a:off x="235748" y="1932539"/>
            <a:ext cx="2371596" cy="1407395"/>
          </a:xfrm>
          <a:prstGeom prst="rect">
            <a:avLst/>
          </a:prstGeom>
        </p:spPr>
      </p:pic>
    </p:spTree>
    <p:extLst>
      <p:ext uri="{BB962C8B-B14F-4D97-AF65-F5344CB8AC3E}">
        <p14:creationId xmlns:p14="http://schemas.microsoft.com/office/powerpoint/2010/main" val="3926273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25803</TotalTime>
  <Words>797</Words>
  <Application>Microsoft Office PowerPoint</Application>
  <PresentationFormat>A4 (210 x 297 mm)</PresentationFormat>
  <Paragraphs>83</Paragraphs>
  <Slides>2</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vt:i4>
      </vt:variant>
    </vt:vector>
  </HeadingPairs>
  <TitlesOfParts>
    <vt:vector size="9" baseType="lpstr">
      <vt:lpstr>Arial</vt:lpstr>
      <vt:lpstr>Calibri</vt:lpstr>
      <vt:lpstr>Calibri Light</vt:lpstr>
      <vt:lpstr>ClearGothic Serial</vt:lpstr>
      <vt:lpstr>ClearGothic Serial Light</vt:lpstr>
      <vt:lpstr>dearJoe 3</vt:lpstr>
      <vt:lpstr>Kantoorthema</vt:lpstr>
      <vt:lpstr>PowerPoint-presentatie</vt:lpstr>
      <vt:lpstr>Odin</vt:lpstr>
    </vt:vector>
  </TitlesOfParts>
  <Company>Odin Groothandel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Odin</dc:title>
  <dc:creator>Sanne Verhoeven</dc:creator>
  <cp:lastModifiedBy>Janneke Meijer</cp:lastModifiedBy>
  <cp:revision>755</cp:revision>
  <cp:lastPrinted>2025-02-28T08:35:35Z</cp:lastPrinted>
  <dcterms:created xsi:type="dcterms:W3CDTF">2023-01-18T14:45:27Z</dcterms:created>
  <dcterms:modified xsi:type="dcterms:W3CDTF">2025-03-14T12:29:06Z</dcterms:modified>
</cp:coreProperties>
</file>