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60" r:id="rId3"/>
  </p:sldIdLst>
  <p:sldSz cx="9906000" cy="6858000" type="A4"/>
  <p:notesSz cx="9942513" cy="68119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660"/>
  </p:normalViewPr>
  <p:slideViewPr>
    <p:cSldViewPr snapToGrid="0">
      <p:cViewPr varScale="1">
        <p:scale>
          <a:sx n="115" d="100"/>
          <a:sy n="115" d="100"/>
        </p:scale>
        <p:origin x="1254" y="108"/>
      </p:cViewPr>
      <p:guideLst>
        <p:guide pos="312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nl-NL" smtClean="0"/>
              <a:t>Klik om de stijl te bewerken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74273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251901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4098137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62107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nl-NL" smtClean="0"/>
              <a:t>Klik om de stijl te bewerken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818275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B42F90B-6AE3-4823-BDD4-4A4476249C0F}" type="datetimeFigureOut">
              <a:rPr lang="nl-NL" smtClean="0"/>
              <a:t>20-9-2024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87241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82329" y="2505075"/>
            <a:ext cx="4190702"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14913" y="2505075"/>
            <a:ext cx="4211340"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B42F90B-6AE3-4823-BDD4-4A4476249C0F}" type="datetimeFigureOut">
              <a:rPr lang="nl-NL" smtClean="0"/>
              <a:t>20-9-2024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24329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B42F90B-6AE3-4823-BDD4-4A4476249C0F}" type="datetimeFigureOut">
              <a:rPr lang="nl-NL" smtClean="0"/>
              <a:t>20-9-2024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245515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2F90B-6AE3-4823-BDD4-4A4476249C0F}" type="datetimeFigureOut">
              <a:rPr lang="nl-NL" smtClean="0"/>
              <a:t>20-9-2024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3163319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B42F90B-6AE3-4823-BDD4-4A4476249C0F}" type="datetimeFigureOut">
              <a:rPr lang="nl-NL" smtClean="0"/>
              <a:t>20-9-2024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195101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B42F90B-6AE3-4823-BDD4-4A4476249C0F}" type="datetimeFigureOut">
              <a:rPr lang="nl-NL" smtClean="0"/>
              <a:t>20-9-2024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43661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2F90B-6AE3-4823-BDD4-4A4476249C0F}" type="datetimeFigureOut">
              <a:rPr lang="nl-NL" smtClean="0"/>
              <a:t>20-9-2024</a:t>
            </a:fld>
            <a:endParaRPr lang="nl-NL"/>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01007-DF9E-455D-BC43-A58CD80BBC28}" type="slidenum">
              <a:rPr lang="nl-NL" smtClean="0"/>
              <a:t>‹nr.›</a:t>
            </a:fld>
            <a:endParaRPr lang="nl-NL"/>
          </a:p>
        </p:txBody>
      </p:sp>
    </p:spTree>
    <p:extLst>
      <p:ext uri="{BB962C8B-B14F-4D97-AF65-F5344CB8AC3E}">
        <p14:creationId xmlns:p14="http://schemas.microsoft.com/office/powerpoint/2010/main" val="28404317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ndertitel 2"/>
          <p:cNvSpPr txBox="1">
            <a:spLocks/>
          </p:cNvSpPr>
          <p:nvPr/>
        </p:nvSpPr>
        <p:spPr>
          <a:xfrm>
            <a:off x="5341202" y="186192"/>
            <a:ext cx="4051334" cy="478735"/>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buNone/>
            </a:pPr>
            <a:r>
              <a:rPr lang="nl-NL" sz="1600" dirty="0">
                <a:latin typeface="dearJoe 3" panose="02000000000000000000" pitchFamily="2" charset="0"/>
              </a:rPr>
              <a:t>Chinese koolpakketjes gevuld met paddenstoelen</a:t>
            </a:r>
            <a:endParaRPr lang="nl-NL" sz="1600" dirty="0">
              <a:latin typeface="dearJoe 3" panose="02000000000000000000" pitchFamily="2" charset="0"/>
            </a:endParaRPr>
          </a:p>
        </p:txBody>
      </p:sp>
      <p:sp>
        <p:nvSpPr>
          <p:cNvPr id="21" name="Rechthoek 20"/>
          <p:cNvSpPr/>
          <p:nvPr/>
        </p:nvSpPr>
        <p:spPr>
          <a:xfrm>
            <a:off x="5341202" y="3884496"/>
            <a:ext cx="4450879" cy="2354491"/>
          </a:xfrm>
          <a:prstGeom prst="rect">
            <a:avLst/>
          </a:prstGeom>
        </p:spPr>
        <p:txBody>
          <a:bodyPr wrap="square">
            <a:spAutoFit/>
          </a:bodyPr>
          <a:lstStyle/>
          <a:p>
            <a:r>
              <a:rPr lang="nl-NL" sz="1200" dirty="0" smtClean="0">
                <a:latin typeface="dearJoe 3" panose="02000000000000000000" pitchFamily="2" charset="0"/>
              </a:rPr>
              <a:t>Bereidingswijze</a:t>
            </a:r>
            <a:endParaRPr lang="nl-NL" sz="1200" dirty="0" smtClean="0">
              <a:latin typeface="ClearGothic Serial Light" panose="02000000000000000000" pitchFamily="2" charset="0"/>
            </a:endParaRPr>
          </a:p>
          <a:p>
            <a:pPr marL="342900" indent="-342900">
              <a:buFont typeface="+mj-lt"/>
              <a:buAutoNum type="arabicPeriod"/>
            </a:pPr>
            <a:r>
              <a:rPr lang="nl-NL" sz="900" dirty="0">
                <a:latin typeface="ClearGothic Serial Light" panose="02000000000000000000" pitchFamily="2" charset="0"/>
              </a:rPr>
              <a:t>Stoom de koolbladeren kort totdat ze soepel zijn. De bladeren moet je kunnen vouwen zonder dat ze breken (te hard) of scheuren (te zacht).</a:t>
            </a:r>
          </a:p>
          <a:p>
            <a:pPr marL="342900" indent="-342900">
              <a:buFont typeface="+mj-lt"/>
              <a:buAutoNum type="arabicPeriod"/>
            </a:pPr>
            <a:r>
              <a:rPr lang="nl-NL" sz="900" dirty="0">
                <a:latin typeface="ClearGothic Serial Light" panose="02000000000000000000" pitchFamily="2" charset="0"/>
              </a:rPr>
              <a:t>Wrijf de paddenstoelen schoon met een keukenpapiertje en snij in dunne reepjes.</a:t>
            </a:r>
          </a:p>
          <a:p>
            <a:pPr marL="342900" indent="-342900">
              <a:buFont typeface="+mj-lt"/>
              <a:buAutoNum type="arabicPeriod"/>
            </a:pPr>
            <a:r>
              <a:rPr lang="nl-NL" sz="900" dirty="0">
                <a:latin typeface="ClearGothic Serial Light" panose="02000000000000000000" pitchFamily="2" charset="0"/>
              </a:rPr>
              <a:t>Snij de uien fijn. Hak de knoflook fijn en fruit samen met de ui in olijfolie op laag vuur. Voeg de paddenstoelen toe en bak tot ze lichtbruin kleuren.</a:t>
            </a:r>
          </a:p>
          <a:p>
            <a:pPr marL="342900" indent="-342900">
              <a:buFont typeface="+mj-lt"/>
              <a:buAutoNum type="arabicPeriod"/>
            </a:pPr>
            <a:r>
              <a:rPr lang="nl-NL" sz="900" dirty="0">
                <a:latin typeface="ClearGothic Serial Light" panose="02000000000000000000" pitchFamily="2" charset="0"/>
              </a:rPr>
              <a:t>Hak de walnoten.</a:t>
            </a:r>
          </a:p>
          <a:p>
            <a:pPr marL="342900" indent="-342900">
              <a:buFont typeface="+mj-lt"/>
              <a:buAutoNum type="arabicPeriod"/>
            </a:pPr>
            <a:r>
              <a:rPr lang="nl-NL" sz="900" dirty="0">
                <a:latin typeface="ClearGothic Serial Light" panose="02000000000000000000" pitchFamily="2" charset="0"/>
              </a:rPr>
              <a:t>Rasp de citroen. Rasp alleen het gele schilletje. Het witte velletje eronder is te bitter.</a:t>
            </a:r>
          </a:p>
          <a:p>
            <a:pPr marL="342900" indent="-342900">
              <a:buFont typeface="+mj-lt"/>
              <a:buAutoNum type="arabicPeriod"/>
            </a:pPr>
            <a:r>
              <a:rPr lang="nl-NL" sz="900" dirty="0">
                <a:latin typeface="ClearGothic Serial Light" panose="02000000000000000000" pitchFamily="2" charset="0"/>
              </a:rPr>
              <a:t>Voeg de noten, zout, peper, citroenrasp, honing en crème fraîche toe aan de paddenstoelenmix en zet het vuur uit.</a:t>
            </a:r>
          </a:p>
          <a:p>
            <a:pPr marL="342900" indent="-342900">
              <a:buFont typeface="+mj-lt"/>
              <a:buAutoNum type="arabicPeriod"/>
            </a:pPr>
            <a:r>
              <a:rPr lang="nl-NL" sz="900" dirty="0">
                <a:latin typeface="ClearGothic Serial Light" panose="02000000000000000000" pitchFamily="2" charset="0"/>
              </a:rPr>
              <a:t>Vul elk koolblad met een flinke lepel paddenstoelenvulling. Vouw het blad dicht. Begin met rollen bij het stengel gedeelte. Herhaal nog 7 keer.</a:t>
            </a:r>
          </a:p>
          <a:p>
            <a:pPr marL="342900" indent="-342900">
              <a:buFont typeface="+mj-lt"/>
              <a:buAutoNum type="arabicPeriod"/>
            </a:pPr>
            <a:r>
              <a:rPr lang="nl-NL" sz="900" dirty="0">
                <a:latin typeface="ClearGothic Serial Light" panose="02000000000000000000" pitchFamily="2" charset="0"/>
              </a:rPr>
              <a:t>Prik het pakketje eventueel dicht met een cocktailprikkertje</a:t>
            </a:r>
            <a:r>
              <a:rPr lang="nl-NL" sz="900" dirty="0" smtClean="0">
                <a:latin typeface="ClearGothic Serial Light" panose="02000000000000000000" pitchFamily="2" charset="0"/>
              </a:rPr>
              <a:t>.</a:t>
            </a:r>
          </a:p>
          <a:p>
            <a:pPr marL="342900" indent="-342900">
              <a:buFont typeface="+mj-lt"/>
              <a:buAutoNum type="arabicPeriod"/>
            </a:pPr>
            <a:endParaRPr lang="nl-NL" sz="900" dirty="0">
              <a:latin typeface="ClearGothic Serial Light" panose="02000000000000000000" pitchFamily="2" charset="0"/>
            </a:endParaRPr>
          </a:p>
          <a:p>
            <a:r>
              <a:rPr lang="nl-NL" sz="900" dirty="0">
                <a:latin typeface="ClearGothic Serial Light" panose="02000000000000000000" pitchFamily="2" charset="0"/>
              </a:rPr>
              <a:t>Tip: Leg de rolletjes in een ovenschaaltje, rasp er belegen kaas over en zet het nog 5 minuutjes in een hete oven.</a:t>
            </a:r>
          </a:p>
        </p:txBody>
      </p:sp>
      <p:sp>
        <p:nvSpPr>
          <p:cNvPr id="22" name="Rechthoek 21"/>
          <p:cNvSpPr/>
          <p:nvPr/>
        </p:nvSpPr>
        <p:spPr>
          <a:xfrm>
            <a:off x="5341202" y="735832"/>
            <a:ext cx="3944114" cy="507831"/>
          </a:xfrm>
          <a:prstGeom prst="rect">
            <a:avLst/>
          </a:prstGeom>
        </p:spPr>
        <p:txBody>
          <a:bodyPr wrap="square">
            <a:spAutoFit/>
          </a:bodyPr>
          <a:lstStyle/>
          <a:p>
            <a:r>
              <a:rPr lang="nl-NL" sz="900" b="1" dirty="0" smtClean="0">
                <a:latin typeface="ClearGothic Serial Light" panose="02000000000000000000" pitchFamily="2" charset="0"/>
              </a:rPr>
              <a:t>Met </a:t>
            </a:r>
            <a:r>
              <a:rPr lang="nl-NL" sz="900" b="1" dirty="0">
                <a:latin typeface="ClearGothic Serial Light" panose="02000000000000000000" pitchFamily="2" charset="0"/>
              </a:rPr>
              <a:t>deze pakketjes van koolblad met een hartige vulling van paddenstoelen, noten en crème fraîche zet je een verrassing op tafel. Kan als bijgerecht, maar ook prima als vegetarisch hoofdgerecht met een frisse salade.</a:t>
            </a:r>
            <a:endParaRPr lang="nl-NL" sz="900" b="1" dirty="0">
              <a:latin typeface="ClearGothic Serial Light" panose="02000000000000000000" pitchFamily="2" charset="0"/>
            </a:endParaRPr>
          </a:p>
        </p:txBody>
      </p:sp>
      <p:sp>
        <p:nvSpPr>
          <p:cNvPr id="23" name="Rechthoek 22"/>
          <p:cNvSpPr/>
          <p:nvPr/>
        </p:nvSpPr>
        <p:spPr>
          <a:xfrm>
            <a:off x="7694347" y="1911756"/>
            <a:ext cx="2097734" cy="1754326"/>
          </a:xfrm>
          <a:prstGeom prst="rect">
            <a:avLst/>
          </a:prstGeom>
        </p:spPr>
        <p:txBody>
          <a:bodyPr wrap="square">
            <a:spAutoFit/>
          </a:bodyPr>
          <a:lstStyle/>
          <a:p>
            <a:r>
              <a:rPr lang="nl-NL" sz="900" dirty="0" smtClean="0">
                <a:latin typeface="dearJoe 3" panose="02000000000000000000" pitchFamily="2" charset="0"/>
              </a:rPr>
              <a:t>Ingrediënten</a:t>
            </a:r>
            <a:endParaRPr lang="nl-NL" sz="900" dirty="0">
              <a:latin typeface="dearJoe 3"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8 Chinese koolbladeren</a:t>
            </a:r>
          </a:p>
          <a:p>
            <a:pPr marL="171450" indent="-171450">
              <a:buFont typeface="Arial" panose="020B0604020202020204" pitchFamily="34" charset="0"/>
              <a:buChar char="•"/>
            </a:pPr>
            <a:r>
              <a:rPr lang="nl-NL" sz="900" dirty="0">
                <a:latin typeface="ClearGothic Serial Light" panose="02000000000000000000" pitchFamily="2" charset="0"/>
              </a:rPr>
              <a:t>250 g paddenstoelen</a:t>
            </a:r>
          </a:p>
          <a:p>
            <a:pPr marL="171450" indent="-171450">
              <a:buFont typeface="Arial" panose="020B0604020202020204" pitchFamily="34" charset="0"/>
              <a:buChar char="•"/>
            </a:pPr>
            <a:r>
              <a:rPr lang="nl-NL" sz="900" dirty="0">
                <a:latin typeface="ClearGothic Serial Light" panose="02000000000000000000" pitchFamily="2" charset="0"/>
              </a:rPr>
              <a:t>2 uien</a:t>
            </a:r>
          </a:p>
          <a:p>
            <a:pPr marL="171450" indent="-171450">
              <a:buFont typeface="Arial" panose="020B0604020202020204" pitchFamily="34" charset="0"/>
              <a:buChar char="•"/>
            </a:pPr>
            <a:r>
              <a:rPr lang="nl-NL" sz="900" dirty="0">
                <a:latin typeface="ClearGothic Serial Light" panose="02000000000000000000" pitchFamily="2" charset="0"/>
              </a:rPr>
              <a:t>2 teentjes knoflook</a:t>
            </a:r>
          </a:p>
          <a:p>
            <a:pPr marL="171450" indent="-171450">
              <a:buFont typeface="Arial" panose="020B0604020202020204" pitchFamily="34" charset="0"/>
              <a:buChar char="•"/>
            </a:pPr>
            <a:r>
              <a:rPr lang="nl-NL" sz="900" dirty="0">
                <a:latin typeface="ClearGothic Serial Light" panose="02000000000000000000" pitchFamily="2" charset="0"/>
              </a:rPr>
              <a:t>1 citroen</a:t>
            </a:r>
          </a:p>
          <a:p>
            <a:pPr marL="171450" indent="-171450">
              <a:buFont typeface="Arial" panose="020B0604020202020204" pitchFamily="34" charset="0"/>
              <a:buChar char="•"/>
            </a:pPr>
            <a:r>
              <a:rPr lang="nl-NL" sz="900" dirty="0">
                <a:latin typeface="ClearGothic Serial Light" panose="02000000000000000000" pitchFamily="2" charset="0"/>
              </a:rPr>
              <a:t>50 g gepelde walnoten</a:t>
            </a:r>
          </a:p>
          <a:p>
            <a:pPr marL="171450" indent="-171450">
              <a:buFont typeface="Arial" panose="020B0604020202020204" pitchFamily="34" charset="0"/>
              <a:buChar char="•"/>
            </a:pPr>
            <a:r>
              <a:rPr lang="nl-NL" sz="900" dirty="0">
                <a:latin typeface="ClearGothic Serial Light" panose="02000000000000000000" pitchFamily="2" charset="0"/>
              </a:rPr>
              <a:t>2 tl honing</a:t>
            </a:r>
          </a:p>
          <a:p>
            <a:pPr marL="171450" indent="-171450">
              <a:buFont typeface="Arial" panose="020B0604020202020204" pitchFamily="34" charset="0"/>
              <a:buChar char="•"/>
            </a:pPr>
            <a:r>
              <a:rPr lang="nl-NL" sz="900" dirty="0">
                <a:latin typeface="ClearGothic Serial Light" panose="02000000000000000000" pitchFamily="2" charset="0"/>
              </a:rPr>
              <a:t>1 tl zeezout</a:t>
            </a:r>
          </a:p>
          <a:p>
            <a:pPr marL="171450" indent="-171450">
              <a:buFont typeface="Arial" panose="020B0604020202020204" pitchFamily="34" charset="0"/>
              <a:buChar char="•"/>
            </a:pPr>
            <a:r>
              <a:rPr lang="nl-NL" sz="900" dirty="0">
                <a:latin typeface="ClearGothic Serial Light" panose="02000000000000000000" pitchFamily="2" charset="0"/>
              </a:rPr>
              <a:t>vers gemalen peper</a:t>
            </a:r>
          </a:p>
          <a:p>
            <a:pPr marL="171450" indent="-171450">
              <a:buFont typeface="Arial" panose="020B0604020202020204" pitchFamily="34" charset="0"/>
              <a:buChar char="•"/>
            </a:pPr>
            <a:r>
              <a:rPr lang="nl-NL" sz="900" dirty="0">
                <a:latin typeface="ClearGothic Serial Light" panose="02000000000000000000" pitchFamily="2" charset="0"/>
              </a:rPr>
              <a:t>4 el crème fraîche</a:t>
            </a:r>
          </a:p>
          <a:p>
            <a:pPr marL="171450" indent="-171450">
              <a:buFont typeface="Arial" panose="020B0604020202020204" pitchFamily="34" charset="0"/>
              <a:buChar char="•"/>
            </a:pPr>
            <a:r>
              <a:rPr lang="nl-NL" sz="900" dirty="0">
                <a:latin typeface="ClearGothic Serial Light" panose="02000000000000000000" pitchFamily="2" charset="0"/>
              </a:rPr>
              <a:t>2 el olijfolie</a:t>
            </a:r>
            <a:endParaRPr lang="nl-NL" sz="900" dirty="0">
              <a:latin typeface="ClearGothic Serial Light" panose="02000000000000000000" pitchFamily="2" charset="0"/>
            </a:endParaRPr>
          </a:p>
        </p:txBody>
      </p:sp>
      <p:pic>
        <p:nvPicPr>
          <p:cNvPr id="24" name="Afbeelding 23"/>
          <p:cNvPicPr>
            <a:picLocks noChangeAspect="1"/>
          </p:cNvPicPr>
          <p:nvPr/>
        </p:nvPicPr>
        <p:blipFill rotWithShape="1">
          <a:blip r:embed="rId2" cstate="print">
            <a:extLst>
              <a:ext uri="{28A0092B-C50C-407E-A947-70E740481C1C}">
                <a14:useLocalDpi xmlns:a14="http://schemas.microsoft.com/office/drawing/2010/main" val="0"/>
              </a:ext>
            </a:extLst>
          </a:blip>
          <a:srcRect l="7569" r="43163"/>
          <a:stretch/>
        </p:blipFill>
        <p:spPr>
          <a:xfrm>
            <a:off x="5783028" y="1416465"/>
            <a:ext cx="1146223" cy="2295227"/>
          </a:xfrm>
          <a:prstGeom prst="rect">
            <a:avLst/>
          </a:prstGeom>
        </p:spPr>
      </p:pic>
      <p:pic>
        <p:nvPicPr>
          <p:cNvPr id="25" name="Afbeelding 24"/>
          <p:cNvPicPr>
            <a:picLocks noChangeAspect="1"/>
          </p:cNvPicPr>
          <p:nvPr/>
        </p:nvPicPr>
        <p:blipFill>
          <a:blip r:embed="rId3"/>
          <a:stretch>
            <a:fillRect/>
          </a:stretch>
        </p:blipFill>
        <p:spPr>
          <a:xfrm rot="12614607" flipH="1" flipV="1">
            <a:off x="2235871" y="6345977"/>
            <a:ext cx="534286" cy="405034"/>
          </a:xfrm>
          <a:prstGeom prst="rect">
            <a:avLst/>
          </a:prstGeom>
        </p:spPr>
      </p:pic>
      <p:pic>
        <p:nvPicPr>
          <p:cNvPr id="34" name="Afbeelding 33"/>
          <p:cNvPicPr>
            <a:picLocks noChangeAspect="1"/>
          </p:cNvPicPr>
          <p:nvPr/>
        </p:nvPicPr>
        <p:blipFill rotWithShape="1">
          <a:blip r:embed="rId4" cstate="print">
            <a:extLst>
              <a:ext uri="{28A0092B-C50C-407E-A947-70E740481C1C}">
                <a14:useLocalDpi xmlns:a14="http://schemas.microsoft.com/office/drawing/2010/main" val="0"/>
              </a:ext>
            </a:extLst>
          </a:blip>
          <a:srcRect b="55510"/>
          <a:stretch/>
        </p:blipFill>
        <p:spPr>
          <a:xfrm>
            <a:off x="2761403" y="5678981"/>
            <a:ext cx="1570019" cy="987891"/>
          </a:xfrm>
          <a:prstGeom prst="rect">
            <a:avLst/>
          </a:prstGeom>
        </p:spPr>
      </p:pic>
      <p:sp>
        <p:nvSpPr>
          <p:cNvPr id="35" name="Ondertitel 2"/>
          <p:cNvSpPr txBox="1">
            <a:spLocks/>
          </p:cNvSpPr>
          <p:nvPr/>
        </p:nvSpPr>
        <p:spPr>
          <a:xfrm>
            <a:off x="51715" y="154655"/>
            <a:ext cx="4370656" cy="27754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sz="1400" dirty="0" err="1">
                <a:latin typeface="dearJoe 3" panose="02000000000000000000" pitchFamily="2" charset="0"/>
              </a:rPr>
              <a:t>Foodcoop</a:t>
            </a:r>
            <a:r>
              <a:rPr lang="nl-NL" sz="1400" dirty="0">
                <a:latin typeface="dearJoe 3" panose="02000000000000000000" pitchFamily="2" charset="0"/>
              </a:rPr>
              <a:t> Odin tekent EKO-NL Ketenconvenant</a:t>
            </a:r>
            <a:endParaRPr lang="nl-NL" sz="1600" dirty="0">
              <a:latin typeface="dearJoe 3" panose="02000000000000000000" pitchFamily="2" charset="0"/>
            </a:endParaRPr>
          </a:p>
        </p:txBody>
      </p:sp>
      <p:sp>
        <p:nvSpPr>
          <p:cNvPr id="36" name="Rechthoek 35"/>
          <p:cNvSpPr/>
          <p:nvPr/>
        </p:nvSpPr>
        <p:spPr>
          <a:xfrm>
            <a:off x="51715" y="1214126"/>
            <a:ext cx="4267770" cy="5493812"/>
          </a:xfrm>
          <a:prstGeom prst="rect">
            <a:avLst/>
          </a:prstGeom>
        </p:spPr>
        <p:txBody>
          <a:bodyPr wrap="square">
            <a:spAutoFit/>
          </a:bodyPr>
          <a:lstStyle/>
          <a:p>
            <a:r>
              <a:rPr lang="nl-NL" sz="900" dirty="0" smtClean="0">
                <a:latin typeface="dearJoe 3" panose="02000000000000000000" pitchFamily="2" charset="0"/>
              </a:rPr>
              <a:t>Geen greenwashing maar </a:t>
            </a:r>
            <a:r>
              <a:rPr lang="nl-NL" sz="900" dirty="0" err="1" smtClean="0">
                <a:latin typeface="dearJoe 3" panose="02000000000000000000" pitchFamily="2" charset="0"/>
              </a:rPr>
              <a:t>greenwishing</a:t>
            </a:r>
            <a:endParaRPr lang="nl-NL" sz="900" dirty="0">
              <a:latin typeface="dearJoe 3" panose="02000000000000000000" pitchFamily="2" charset="0"/>
            </a:endParaRPr>
          </a:p>
          <a:p>
            <a:r>
              <a:rPr lang="nl-NL" sz="900" dirty="0">
                <a:latin typeface="ClearGothic Serial Light" panose="02000000000000000000" pitchFamily="2" charset="0"/>
              </a:rPr>
              <a:t>De ingrediënten van een gemiddelde Nederlandse maaltijd hebben 30.000 reiskilometers achter de rug. En dat kan en móet anders, vinden 20 organisaties. Daarom organiseerde EKO op 4 september een bijeenkomst in Zeewolde over de positionering ‘Biologische kwaliteit uit Nederland’. Tijdens dit event sloten diverse partijen een EKO-NL Ketenconvenant af, met als doel biologische kwaliteit uit Nederland, herkenbaar aan EKO-NL, zichtbaar te maken</a:t>
            </a:r>
            <a:r>
              <a:rPr lang="nl-NL" sz="900" dirty="0" smtClean="0">
                <a:latin typeface="ClearGothic Serial Light" panose="02000000000000000000" pitchFamily="2" charset="0"/>
              </a:rPr>
              <a:t>.</a:t>
            </a:r>
          </a:p>
          <a:p>
            <a:endParaRPr lang="nl-NL" sz="900" dirty="0" smtClean="0">
              <a:latin typeface="ClearGothic Serial Light" panose="02000000000000000000" pitchFamily="2" charset="0"/>
            </a:endParaRPr>
          </a:p>
          <a:p>
            <a:r>
              <a:rPr lang="nl-NL" sz="900" dirty="0">
                <a:latin typeface="dearJoe 3" panose="02000000000000000000" pitchFamily="2" charset="0"/>
              </a:rPr>
              <a:t>EKO - biologische kwaliteit uit Nederland </a:t>
            </a:r>
            <a:endParaRPr lang="nl-NL" sz="900" dirty="0" smtClean="0">
              <a:latin typeface="dearJoe 3" panose="02000000000000000000" pitchFamily="2" charset="0"/>
            </a:endParaRPr>
          </a:p>
          <a:p>
            <a:r>
              <a:rPr lang="nl-NL" sz="900" dirty="0" smtClean="0">
                <a:latin typeface="ClearGothic Serial Light" panose="02000000000000000000" pitchFamily="2" charset="0"/>
              </a:rPr>
              <a:t>"</a:t>
            </a:r>
            <a:r>
              <a:rPr lang="nl-NL" sz="900" dirty="0">
                <a:latin typeface="ClearGothic Serial Light" panose="02000000000000000000" pitchFamily="2" charset="0"/>
              </a:rPr>
              <a:t>Ieder jaar een procent biologisch landbouwareaal erbij, dat is de weg. En dat moeten we samen doen, dan lukt het." aldus René </a:t>
            </a:r>
            <a:r>
              <a:rPr lang="nl-NL" sz="900" dirty="0" err="1">
                <a:latin typeface="ClearGothic Serial Light" panose="02000000000000000000" pitchFamily="2" charset="0"/>
              </a:rPr>
              <a:t>Cruijsen</a:t>
            </a:r>
            <a:r>
              <a:rPr lang="nl-NL" sz="900" dirty="0">
                <a:latin typeface="ClearGothic Serial Light" panose="02000000000000000000" pitchFamily="2" charset="0"/>
              </a:rPr>
              <a:t>, directeur EKO-Holland. Hij richtte zijn oproep aan alle partijen tijdens het EKO-Event op 4 september. Een mening die door velen gedeeld werd: 20 organisaties en bedrijven, waaronder </a:t>
            </a:r>
            <a:r>
              <a:rPr lang="nl-NL" sz="900" dirty="0" err="1">
                <a:latin typeface="ClearGothic Serial Light" panose="02000000000000000000" pitchFamily="2" charset="0"/>
              </a:rPr>
              <a:t>Foodcoop</a:t>
            </a:r>
            <a:r>
              <a:rPr lang="nl-NL" sz="900" dirty="0">
                <a:latin typeface="ClearGothic Serial Light" panose="02000000000000000000" pitchFamily="2" charset="0"/>
              </a:rPr>
              <a:t> Odin, ondertekenden het EKO-NL ketenconvenant met als gezamenlijk doel om biologische kwaliteit uit Nederland zichtbaar te maken met het EKO-NL keurmerk. </a:t>
            </a:r>
            <a:endParaRPr lang="nl-NL" sz="900" dirty="0" smtClean="0">
              <a:latin typeface="ClearGothic Serial Light" panose="02000000000000000000" pitchFamily="2" charset="0"/>
            </a:endParaRPr>
          </a:p>
          <a:p>
            <a:endParaRPr lang="nl-NL" sz="900" dirty="0" smtClean="0">
              <a:latin typeface="ClearGothic Serial Light" panose="02000000000000000000" pitchFamily="2" charset="0"/>
            </a:endParaRPr>
          </a:p>
          <a:p>
            <a:r>
              <a:rPr lang="nl-NL" sz="900" dirty="0">
                <a:latin typeface="dearJoe 3" panose="02000000000000000000" pitchFamily="2" charset="0"/>
              </a:rPr>
              <a:t>Biologische speciaalzaak en EKO</a:t>
            </a:r>
          </a:p>
          <a:p>
            <a:r>
              <a:rPr lang="nl-NL" sz="900" dirty="0">
                <a:latin typeface="ClearGothic Serial Light" panose="02000000000000000000" pitchFamily="2" charset="0"/>
              </a:rPr>
              <a:t>Roosmarijn </a:t>
            </a:r>
            <a:r>
              <a:rPr lang="nl-NL" sz="900" dirty="0" err="1">
                <a:latin typeface="ClearGothic Serial Light" panose="02000000000000000000" pitchFamily="2" charset="0"/>
              </a:rPr>
              <a:t>Saat</a:t>
            </a:r>
            <a:r>
              <a:rPr lang="nl-NL" sz="900" dirty="0">
                <a:latin typeface="ClearGothic Serial Light" panose="02000000000000000000" pitchFamily="2" charset="0"/>
              </a:rPr>
              <a:t> verwoordde namens de </a:t>
            </a:r>
            <a:r>
              <a:rPr lang="nl-NL" sz="900" dirty="0" err="1">
                <a:latin typeface="ClearGothic Serial Light" panose="02000000000000000000" pitchFamily="2" charset="0"/>
              </a:rPr>
              <a:t>Biowinkelvereniging</a:t>
            </a:r>
            <a:r>
              <a:rPr lang="nl-NL" sz="900" dirty="0">
                <a:latin typeface="ClearGothic Serial Light" panose="02000000000000000000" pitchFamily="2" charset="0"/>
              </a:rPr>
              <a:t> de vanzelfsprekendheid van EKO-NL in de biologische winkels. "Uit een eigen klantenonderzoek blijkt opnieuw waarom men bij ons koopt. Op nummer één nog steeds de eigen gezondheid en op nummer twee de natuur en het milieu. Men vindt het logisch dat we onze producten zoveel mogelijk uit de eigen regio halen, want dat is goed voor het milieu. En het resultaat van de verbetering zie je meteen terug in je eigen omgeving waar meer biologische landbouw kan plaatsvinden</a:t>
            </a:r>
            <a:r>
              <a:rPr lang="nl-NL" sz="900" dirty="0" smtClean="0">
                <a:latin typeface="ClearGothic Serial Light" panose="02000000000000000000" pitchFamily="2" charset="0"/>
              </a:rPr>
              <a:t>."</a:t>
            </a:r>
            <a:endParaRPr lang="nl-NL" sz="900" dirty="0">
              <a:latin typeface="ClearGothic Serial Light" panose="02000000000000000000" pitchFamily="2" charset="0"/>
            </a:endParaRPr>
          </a:p>
          <a:p>
            <a:endParaRPr lang="nl-NL" sz="900" dirty="0">
              <a:latin typeface="ClearGothic Serial Light" panose="02000000000000000000" pitchFamily="2" charset="0"/>
            </a:endParaRPr>
          </a:p>
          <a:p>
            <a:r>
              <a:rPr lang="nl-NL" sz="900" dirty="0" smtClean="0">
                <a:latin typeface="ClearGothic Serial Light" panose="02000000000000000000" pitchFamily="2" charset="0"/>
              </a:rPr>
              <a:t>Lees het hele artikel op </a:t>
            </a:r>
            <a:r>
              <a:rPr lang="nl-NL" sz="900" dirty="0" smtClean="0">
                <a:latin typeface="ClearGothic Serial Light" panose="02000000000000000000" pitchFamily="2" charset="0"/>
              </a:rPr>
              <a:t>Odin.nl/actueel</a:t>
            </a:r>
            <a:endParaRPr lang="nl-NL" sz="900" dirty="0">
              <a:latin typeface="ClearGothic Serial Light" panose="02000000000000000000" pitchFamily="2" charset="0"/>
            </a:endParaRPr>
          </a:p>
          <a:p>
            <a:endParaRPr lang="nl-NL" sz="900" dirty="0" smtClean="0">
              <a:latin typeface="ClearGothic Serial Light" panose="02000000000000000000" pitchFamily="2" charset="0"/>
            </a:endParaRPr>
          </a:p>
          <a:p>
            <a:r>
              <a:rPr lang="nl-NL" sz="900" dirty="0" smtClean="0">
                <a:latin typeface="dearJoe 3" panose="02000000000000000000" pitchFamily="2" charset="0"/>
              </a:rPr>
              <a:t>Het nieuwe Herfstmagazine is er! </a:t>
            </a:r>
            <a:endParaRPr lang="nl-NL" sz="900" dirty="0">
              <a:latin typeface="dearJoe 3" panose="02000000000000000000" pitchFamily="2" charset="0"/>
            </a:endParaRPr>
          </a:p>
          <a:p>
            <a:r>
              <a:rPr lang="nl-NL" sz="900" dirty="0" smtClean="0">
                <a:latin typeface="ClearGothic Serial Light" panose="02000000000000000000" pitchFamily="2" charset="0"/>
              </a:rPr>
              <a:t>In dit nummer delen kinderen hun toekomstwensen, zoals ‘vrede’, ‘100% biologisch’ en zelfs ‘een vegetarische poema’. De </a:t>
            </a:r>
            <a:r>
              <a:rPr lang="nl-NL" sz="900" dirty="0" err="1" smtClean="0">
                <a:latin typeface="ClearGothic Serial Light" panose="02000000000000000000" pitchFamily="2" charset="0"/>
              </a:rPr>
              <a:t>Warmonderhof</a:t>
            </a:r>
            <a:r>
              <a:rPr lang="nl-NL" sz="900" dirty="0" smtClean="0">
                <a:latin typeface="ClearGothic Serial Light" panose="02000000000000000000" pitchFamily="2" charset="0"/>
              </a:rPr>
              <a:t>-studenten werken aan een betere wereld en Peter van Berckel leert je alles over fermenteren. </a:t>
            </a:r>
          </a:p>
          <a:p>
            <a:r>
              <a:rPr lang="nl-NL" sz="900" dirty="0" smtClean="0">
                <a:latin typeface="ClearGothic Serial Light" panose="02000000000000000000" pitchFamily="2" charset="0"/>
              </a:rPr>
              <a:t>Odin directeur Merle Koomans-van den Dries en emeritus</a:t>
            </a:r>
          </a:p>
          <a:p>
            <a:r>
              <a:rPr lang="nl-NL" sz="900" dirty="0">
                <a:latin typeface="ClearGothic Serial Light" panose="02000000000000000000" pitchFamily="2" charset="0"/>
              </a:rPr>
              <a:t>h</a:t>
            </a:r>
            <a:r>
              <a:rPr lang="nl-NL" sz="900" dirty="0" smtClean="0">
                <a:latin typeface="ClearGothic Serial Light" panose="02000000000000000000" pitchFamily="2" charset="0"/>
              </a:rPr>
              <a:t>oogleraar Edith Lammerts van Bueren praten over </a:t>
            </a:r>
            <a:r>
              <a:rPr lang="nl-NL" sz="900" dirty="0" err="1" smtClean="0">
                <a:latin typeface="ClearGothic Serial Light" panose="02000000000000000000" pitchFamily="2" charset="0"/>
              </a:rPr>
              <a:t>gen-tech</a:t>
            </a:r>
            <a:r>
              <a:rPr lang="nl-NL" sz="900" dirty="0" smtClean="0">
                <a:latin typeface="ClearGothic Serial Light" panose="02000000000000000000" pitchFamily="2" charset="0"/>
              </a:rPr>
              <a:t>-</a:t>
            </a:r>
          </a:p>
          <a:p>
            <a:r>
              <a:rPr lang="nl-NL" sz="900" dirty="0">
                <a:latin typeface="ClearGothic Serial Light" panose="02000000000000000000" pitchFamily="2" charset="0"/>
              </a:rPr>
              <a:t>v</a:t>
            </a:r>
            <a:r>
              <a:rPr lang="nl-NL" sz="900" dirty="0" smtClean="0">
                <a:latin typeface="ClearGothic Serial Light" panose="02000000000000000000" pitchFamily="2" charset="0"/>
              </a:rPr>
              <a:t>rije biologische veredeling. Verder natuurlijk de lekkerste</a:t>
            </a:r>
          </a:p>
          <a:p>
            <a:r>
              <a:rPr lang="nl-NL" sz="900" dirty="0">
                <a:latin typeface="ClearGothic Serial Light" panose="02000000000000000000" pitchFamily="2" charset="0"/>
              </a:rPr>
              <a:t>r</a:t>
            </a:r>
            <a:r>
              <a:rPr lang="nl-NL" sz="900" dirty="0" smtClean="0">
                <a:latin typeface="ClearGothic Serial Light" panose="02000000000000000000" pitchFamily="2" charset="0"/>
              </a:rPr>
              <a:t>ecepten en mooiste producten.</a:t>
            </a:r>
          </a:p>
          <a:p>
            <a:endParaRPr lang="nl-NL" sz="900" dirty="0">
              <a:latin typeface="ClearGothic Serial Light" panose="02000000000000000000" pitchFamily="2" charset="0"/>
            </a:endParaRPr>
          </a:p>
          <a:p>
            <a:r>
              <a:rPr lang="nl-NL" sz="900" dirty="0" smtClean="0">
                <a:latin typeface="ClearGothic Serial Light" panose="02000000000000000000" pitchFamily="2" charset="0"/>
              </a:rPr>
              <a:t>Scan de code om ‘m online te lezen of kijk op</a:t>
            </a:r>
          </a:p>
          <a:p>
            <a:r>
              <a:rPr lang="nl-NL" sz="900" dirty="0" smtClean="0">
                <a:latin typeface="ClearGothic Serial Light" panose="02000000000000000000" pitchFamily="2" charset="0"/>
              </a:rPr>
              <a:t>Odin.nl/actueel</a:t>
            </a:r>
          </a:p>
        </p:txBody>
      </p:sp>
      <p:sp>
        <p:nvSpPr>
          <p:cNvPr id="37" name="Rechthoek 36"/>
          <p:cNvSpPr/>
          <p:nvPr/>
        </p:nvSpPr>
        <p:spPr>
          <a:xfrm>
            <a:off x="51715" y="428056"/>
            <a:ext cx="2258239" cy="615553"/>
          </a:xfrm>
          <a:prstGeom prst="rect">
            <a:avLst/>
          </a:prstGeom>
        </p:spPr>
        <p:txBody>
          <a:bodyPr wrap="square">
            <a:spAutoFit/>
          </a:bodyPr>
          <a:lstStyle/>
          <a:p>
            <a:r>
              <a:rPr lang="nl-NL" sz="850" b="1" dirty="0">
                <a:latin typeface="ClearGothic Serial Light" panose="02000000000000000000" pitchFamily="2" charset="0"/>
              </a:rPr>
              <a:t>20 partijen, waaronder Odin, </a:t>
            </a:r>
            <a:r>
              <a:rPr lang="nl-NL" sz="850" b="1" dirty="0" smtClean="0">
                <a:latin typeface="ClearGothic Serial Light" panose="02000000000000000000" pitchFamily="2" charset="0"/>
              </a:rPr>
              <a:t>tekenden </a:t>
            </a:r>
            <a:r>
              <a:rPr lang="nl-NL" sz="850" b="1" dirty="0">
                <a:latin typeface="ClearGothic Serial Light" panose="02000000000000000000" pitchFamily="2" charset="0"/>
              </a:rPr>
              <a:t>op 4 september 2024 het EKO-NL Ketenconvenant. Hiermee beloven we biologische kwaliteit uit Nederland nog meer te ondersteunen.</a:t>
            </a:r>
            <a:endParaRPr lang="nl-NL" sz="850" b="1" dirty="0">
              <a:latin typeface="ClearGothic Serial Light" panose="02000000000000000000" pitchFamily="2" charset="0"/>
            </a:endParaRPr>
          </a:p>
        </p:txBody>
      </p:sp>
      <p:pic>
        <p:nvPicPr>
          <p:cNvPr id="38" name="Afbeelding 37"/>
          <p:cNvPicPr>
            <a:picLocks noChangeAspect="1"/>
          </p:cNvPicPr>
          <p:nvPr/>
        </p:nvPicPr>
        <p:blipFill>
          <a:blip r:embed="rId5"/>
          <a:stretch>
            <a:fillRect/>
          </a:stretch>
        </p:blipFill>
        <p:spPr>
          <a:xfrm>
            <a:off x="2386190" y="498400"/>
            <a:ext cx="1503540" cy="649529"/>
          </a:xfrm>
          <a:prstGeom prst="rect">
            <a:avLst/>
          </a:prstGeom>
        </p:spPr>
      </p:pic>
      <p:pic>
        <p:nvPicPr>
          <p:cNvPr id="39" name="Afbeelding 3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61526" y="5924190"/>
            <a:ext cx="789530" cy="789530"/>
          </a:xfrm>
          <a:prstGeom prst="rect">
            <a:avLst/>
          </a:prstGeom>
        </p:spPr>
      </p:pic>
    </p:spTree>
    <p:extLst>
      <p:ext uri="{BB962C8B-B14F-4D97-AF65-F5344CB8AC3E}">
        <p14:creationId xmlns:p14="http://schemas.microsoft.com/office/powerpoint/2010/main" val="3393290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952999" y="568461"/>
            <a:ext cx="4833147" cy="440713"/>
          </a:xfrm>
        </p:spPr>
        <p:txBody>
          <a:bodyPr>
            <a:noAutofit/>
          </a:bodyPr>
          <a:lstStyle/>
          <a:p>
            <a:r>
              <a:rPr lang="en-GB" sz="5988" dirty="0">
                <a:latin typeface="ClearGothic Serial Light" panose="02000000000000000000" pitchFamily="2" charset="0"/>
              </a:rPr>
              <a:t>Odin</a:t>
            </a:r>
            <a:endParaRPr lang="nl-NL" sz="5988" dirty="0">
              <a:latin typeface="ClearGothic Serial Light" panose="02000000000000000000" pitchFamily="2" charset="0"/>
            </a:endParaRPr>
          </a:p>
        </p:txBody>
      </p:sp>
      <p:sp>
        <p:nvSpPr>
          <p:cNvPr id="3" name="Ondertitel 2"/>
          <p:cNvSpPr>
            <a:spLocks noGrp="1"/>
          </p:cNvSpPr>
          <p:nvPr>
            <p:ph type="subTitle" idx="1"/>
          </p:nvPr>
        </p:nvSpPr>
        <p:spPr>
          <a:xfrm>
            <a:off x="5539598" y="727642"/>
            <a:ext cx="4823929" cy="462645"/>
          </a:xfrm>
        </p:spPr>
        <p:txBody>
          <a:bodyPr>
            <a:noAutofit/>
          </a:bodyPr>
          <a:lstStyle/>
          <a:p>
            <a:r>
              <a:rPr lang="en-GB" sz="2722" dirty="0">
                <a:solidFill>
                  <a:schemeClr val="bg1">
                    <a:lumMod val="75000"/>
                  </a:schemeClr>
                </a:solidFill>
                <a:latin typeface="dearJoe 3" panose="02000000000000000000" pitchFamily="2" charset="0"/>
              </a:rPr>
              <a:t>abonnement</a:t>
            </a:r>
            <a:endParaRPr lang="nl-NL" sz="2722" dirty="0">
              <a:solidFill>
                <a:schemeClr val="bg1">
                  <a:lumMod val="75000"/>
                </a:schemeClr>
              </a:solidFill>
              <a:latin typeface="dearJoe 3" panose="02000000000000000000" pitchFamily="2" charset="0"/>
            </a:endParaRPr>
          </a:p>
        </p:txBody>
      </p:sp>
      <p:sp>
        <p:nvSpPr>
          <p:cNvPr id="5" name="Ondertitel 2"/>
          <p:cNvSpPr txBox="1">
            <a:spLocks/>
          </p:cNvSpPr>
          <p:nvPr/>
        </p:nvSpPr>
        <p:spPr>
          <a:xfrm>
            <a:off x="5096487" y="1493307"/>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200" b="1" dirty="0" err="1">
                <a:latin typeface="ClearGothic Serial Light" panose="02000000000000000000" pitchFamily="2" charset="0"/>
              </a:rPr>
              <a:t>Deze</a:t>
            </a:r>
            <a:r>
              <a:rPr lang="en-GB" sz="1200" b="1" dirty="0">
                <a:latin typeface="ClearGothic Serial Light" panose="02000000000000000000" pitchFamily="2" charset="0"/>
              </a:rPr>
              <a:t> week in </a:t>
            </a:r>
            <a:r>
              <a:rPr lang="en-GB" sz="1200" b="1" dirty="0" err="1" smtClean="0">
                <a:latin typeface="ClearGothic Serial Light" panose="02000000000000000000" pitchFamily="2" charset="0"/>
              </a:rPr>
              <a:t>jouw</a:t>
            </a:r>
            <a:r>
              <a:rPr lang="en-GB" sz="1200" b="1" dirty="0" smtClean="0">
                <a:latin typeface="ClearGothic Serial Light" panose="02000000000000000000" pitchFamily="2" charset="0"/>
              </a:rPr>
              <a:t> </a:t>
            </a:r>
            <a:r>
              <a:rPr lang="en-GB" sz="1200" b="1" dirty="0" err="1" smtClean="0">
                <a:latin typeface="ClearGothic Serial Light" panose="02000000000000000000" pitchFamily="2" charset="0"/>
              </a:rPr>
              <a:t>kleine</a:t>
            </a:r>
            <a:r>
              <a:rPr lang="en-GB" sz="1200" b="1" dirty="0" smtClean="0">
                <a:latin typeface="ClearGothic Serial Light" panose="02000000000000000000" pitchFamily="2" charset="0"/>
              </a:rPr>
              <a:t> </a:t>
            </a:r>
            <a:r>
              <a:rPr lang="en-GB" sz="1200" b="1" dirty="0" err="1" smtClean="0">
                <a:latin typeface="ClearGothic Serial Light" panose="02000000000000000000" pitchFamily="2" charset="0"/>
              </a:rPr>
              <a:t>groente</a:t>
            </a:r>
            <a:r>
              <a:rPr lang="en-GB" sz="1200" b="1" dirty="0" smtClean="0">
                <a:latin typeface="ClearGothic Serial Light" panose="02000000000000000000" pitchFamily="2" charset="0"/>
              </a:rPr>
              <a:t>- en </a:t>
            </a:r>
            <a:r>
              <a:rPr lang="en-GB" sz="1200" b="1" dirty="0" err="1" smtClean="0">
                <a:latin typeface="ClearGothic Serial Light" panose="02000000000000000000" pitchFamily="2" charset="0"/>
              </a:rPr>
              <a:t>fruittas</a:t>
            </a:r>
            <a:r>
              <a:rPr lang="en-GB" sz="1200" b="1" dirty="0" smtClean="0">
                <a:latin typeface="ClearGothic Serial Light" panose="02000000000000000000" pitchFamily="2" charset="0"/>
              </a:rPr>
              <a:t>:</a:t>
            </a:r>
            <a:endParaRPr lang="nl-NL" sz="1200" b="1" dirty="0">
              <a:latin typeface="ClearGothic Serial Light" panose="02000000000000000000" pitchFamily="2" charset="0"/>
            </a:endParaRPr>
          </a:p>
        </p:txBody>
      </p:sp>
      <p:sp>
        <p:nvSpPr>
          <p:cNvPr id="17" name="Ondertitel 2"/>
          <p:cNvSpPr txBox="1">
            <a:spLocks/>
          </p:cNvSpPr>
          <p:nvPr/>
        </p:nvSpPr>
        <p:spPr>
          <a:xfrm>
            <a:off x="5043532" y="4323039"/>
            <a:ext cx="4833147" cy="223003"/>
          </a:xfrm>
          <a:prstGeom prst="rect">
            <a:avLst/>
          </a:prstGeom>
        </p:spPr>
        <p:txBody>
          <a:bodyPr vert="horz" lIns="82953" tIns="41476" rIns="82953" bIns="41476" rtlCol="0">
            <a:normAutofit lnSpcReduction="10000"/>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nl-NL" sz="1089" b="1" dirty="0">
              <a:solidFill>
                <a:schemeClr val="bg1">
                  <a:lumMod val="75000"/>
                </a:schemeClr>
              </a:solidFill>
              <a:latin typeface="ClearGothic Serial Light" panose="02000000000000000000" pitchFamily="2" charset="0"/>
            </a:endParaRPr>
          </a:p>
        </p:txBody>
      </p:sp>
      <p:sp>
        <p:nvSpPr>
          <p:cNvPr id="29" name="Ondertitel 2"/>
          <p:cNvSpPr txBox="1">
            <a:spLocks/>
          </p:cNvSpPr>
          <p:nvPr/>
        </p:nvSpPr>
        <p:spPr>
          <a:xfrm>
            <a:off x="5091763" y="2112666"/>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a:latin typeface="dearJoe 3" panose="02000000000000000000" pitchFamily="2" charset="0"/>
              </a:rPr>
              <a:t>b</a:t>
            </a:r>
            <a:r>
              <a:rPr lang="en-GB" sz="1500" dirty="0" err="1" smtClean="0">
                <a:latin typeface="dearJoe 3" panose="02000000000000000000" pitchFamily="2" charset="0"/>
              </a:rPr>
              <a:t>iologische</a:t>
            </a:r>
            <a:r>
              <a:rPr lang="en-GB" sz="1500" dirty="0" smtClean="0">
                <a:latin typeface="dearJoe 3" panose="02000000000000000000" pitchFamily="2" charset="0"/>
              </a:rPr>
              <a:t> </a:t>
            </a:r>
            <a:r>
              <a:rPr lang="en-GB" sz="1500" dirty="0" smtClean="0">
                <a:latin typeface="dearJoe 3" panose="02000000000000000000" pitchFamily="2" charset="0"/>
              </a:rPr>
              <a:t>Chinese </a:t>
            </a:r>
            <a:r>
              <a:rPr lang="en-GB" sz="1500" dirty="0" err="1" smtClean="0">
                <a:latin typeface="dearJoe 3" panose="02000000000000000000" pitchFamily="2" charset="0"/>
              </a:rPr>
              <a:t>kool</a:t>
            </a:r>
            <a:endParaRPr lang="nl-NL" sz="1500" dirty="0">
              <a:latin typeface="dearJoe 3" panose="02000000000000000000" pitchFamily="2" charset="0"/>
            </a:endParaRPr>
          </a:p>
        </p:txBody>
      </p:sp>
      <p:sp>
        <p:nvSpPr>
          <p:cNvPr id="33" name="Ondertitel 2"/>
          <p:cNvSpPr txBox="1">
            <a:spLocks/>
          </p:cNvSpPr>
          <p:nvPr/>
        </p:nvSpPr>
        <p:spPr>
          <a:xfrm>
            <a:off x="5209216" y="2321477"/>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nl-NL" sz="1200" b="1" dirty="0">
              <a:solidFill>
                <a:schemeClr val="bg1">
                  <a:lumMod val="75000"/>
                </a:schemeClr>
              </a:solidFill>
              <a:latin typeface="ClearGothic Serial Light" panose="02000000000000000000" pitchFamily="2" charset="0"/>
            </a:endParaRPr>
          </a:p>
        </p:txBody>
      </p:sp>
      <p:sp>
        <p:nvSpPr>
          <p:cNvPr id="34" name="Ondertitel 2"/>
          <p:cNvSpPr txBox="1">
            <a:spLocks/>
          </p:cNvSpPr>
          <p:nvPr/>
        </p:nvSpPr>
        <p:spPr>
          <a:xfrm>
            <a:off x="5127225" y="2747824"/>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nl-NL" sz="1500" dirty="0" smtClean="0">
                <a:latin typeface="dearJoe 3" panose="02000000000000000000" pitchFamily="2" charset="0"/>
              </a:rPr>
              <a:t>biologische courgette</a:t>
            </a:r>
            <a:endParaRPr lang="nl-NL" sz="1500" dirty="0">
              <a:latin typeface="dearJoe 3" panose="02000000000000000000" pitchFamily="2" charset="0"/>
            </a:endParaRPr>
          </a:p>
        </p:txBody>
      </p:sp>
      <p:sp>
        <p:nvSpPr>
          <p:cNvPr id="37" name="Ondertitel 2"/>
          <p:cNvSpPr txBox="1">
            <a:spLocks/>
          </p:cNvSpPr>
          <p:nvPr/>
        </p:nvSpPr>
        <p:spPr>
          <a:xfrm>
            <a:off x="5182990" y="3407226"/>
            <a:ext cx="4833147" cy="195930"/>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smtClean="0">
                <a:latin typeface="dearJoe 3" panose="02000000000000000000" pitchFamily="2" charset="0"/>
              </a:rPr>
              <a:t>mini </a:t>
            </a:r>
            <a:r>
              <a:rPr lang="en-GB" sz="1500" dirty="0" err="1" smtClean="0">
                <a:latin typeface="dearJoe 3" panose="02000000000000000000" pitchFamily="2" charset="0"/>
              </a:rPr>
              <a:t>Romana</a:t>
            </a:r>
            <a:r>
              <a:rPr lang="en-GB" sz="1500" dirty="0" smtClean="0">
                <a:latin typeface="dearJoe 3" panose="02000000000000000000" pitchFamily="2" charset="0"/>
              </a:rPr>
              <a:t> </a:t>
            </a:r>
            <a:r>
              <a:rPr lang="en-GB" sz="1500" dirty="0" err="1" smtClean="0">
                <a:latin typeface="dearJoe 3" panose="02000000000000000000" pitchFamily="2" charset="0"/>
              </a:rPr>
              <a:t>sla</a:t>
            </a:r>
            <a:endParaRPr lang="nl-NL" sz="1500" dirty="0">
              <a:latin typeface="dearJoe 3" panose="02000000000000000000" pitchFamily="2" charset="0"/>
            </a:endParaRPr>
          </a:p>
        </p:txBody>
      </p:sp>
      <p:sp>
        <p:nvSpPr>
          <p:cNvPr id="39" name="Ondertitel 2"/>
          <p:cNvSpPr txBox="1">
            <a:spLocks/>
          </p:cNvSpPr>
          <p:nvPr/>
        </p:nvSpPr>
        <p:spPr>
          <a:xfrm>
            <a:off x="5153557" y="4001755"/>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smtClean="0">
                <a:latin typeface="dearJoe 3" panose="02000000000000000000" pitchFamily="2" charset="0"/>
              </a:rPr>
              <a:t>rode paprika</a:t>
            </a:r>
            <a:endParaRPr lang="nl-NL" sz="1500" dirty="0">
              <a:latin typeface="dearJoe 3" panose="02000000000000000000" pitchFamily="2" charset="0"/>
            </a:endParaRPr>
          </a:p>
        </p:txBody>
      </p:sp>
      <p:sp>
        <p:nvSpPr>
          <p:cNvPr id="40" name="Ondertitel 2"/>
          <p:cNvSpPr txBox="1">
            <a:spLocks/>
          </p:cNvSpPr>
          <p:nvPr/>
        </p:nvSpPr>
        <p:spPr>
          <a:xfrm>
            <a:off x="5153556" y="4243493"/>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smtClean="0">
                <a:solidFill>
                  <a:schemeClr val="bg1">
                    <a:lumMod val="75000"/>
                  </a:schemeClr>
                </a:solidFill>
                <a:latin typeface="ClearGothic Serial Light" panose="02000000000000000000" pitchFamily="2" charset="0"/>
              </a:rPr>
              <a:t>Bio van Dijk in </a:t>
            </a:r>
            <a:r>
              <a:rPr lang="en-US" sz="1200" b="1" dirty="0" err="1" smtClean="0">
                <a:solidFill>
                  <a:schemeClr val="bg1">
                    <a:lumMod val="75000"/>
                  </a:schemeClr>
                </a:solidFill>
                <a:latin typeface="ClearGothic Serial Light" panose="02000000000000000000" pitchFamily="2" charset="0"/>
              </a:rPr>
              <a:t>Schalkwijk</a:t>
            </a:r>
            <a:r>
              <a:rPr lang="en-US" sz="1200" b="1" dirty="0" smtClean="0">
                <a:solidFill>
                  <a:schemeClr val="bg1">
                    <a:lumMod val="75000"/>
                  </a:schemeClr>
                </a:solidFill>
                <a:latin typeface="ClearGothic Serial Light" panose="02000000000000000000" pitchFamily="2" charset="0"/>
              </a:rPr>
              <a:t>, </a:t>
            </a:r>
            <a:r>
              <a:rPr lang="en-US" sz="1200" b="1" dirty="0" smtClean="0">
                <a:solidFill>
                  <a:schemeClr val="bg1">
                    <a:lumMod val="75000"/>
                  </a:schemeClr>
                </a:solidFill>
                <a:latin typeface="ClearGothic Serial Light" panose="02000000000000000000" pitchFamily="2" charset="0"/>
              </a:rPr>
              <a:t>Nederland</a:t>
            </a:r>
            <a:endParaRPr lang="nl-NL" sz="1200" b="1" dirty="0">
              <a:solidFill>
                <a:schemeClr val="bg1">
                  <a:lumMod val="75000"/>
                </a:schemeClr>
              </a:solidFill>
              <a:latin typeface="ClearGothic Serial Light" panose="02000000000000000000" pitchFamily="2" charset="0"/>
            </a:endParaRPr>
          </a:p>
        </p:txBody>
      </p:sp>
      <p:sp>
        <p:nvSpPr>
          <p:cNvPr id="41" name="Ondertitel 2"/>
          <p:cNvSpPr txBox="1">
            <a:spLocks/>
          </p:cNvSpPr>
          <p:nvPr/>
        </p:nvSpPr>
        <p:spPr>
          <a:xfrm>
            <a:off x="5199516" y="5211927"/>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err="1" smtClean="0">
                <a:latin typeface="dearJoe 3" panose="02000000000000000000" pitchFamily="2" charset="0"/>
              </a:rPr>
              <a:t>bananen</a:t>
            </a:r>
            <a:endParaRPr lang="nl-NL" sz="1500" dirty="0">
              <a:latin typeface="dearJoe 3" panose="02000000000000000000" pitchFamily="2" charset="0"/>
            </a:endParaRPr>
          </a:p>
        </p:txBody>
      </p:sp>
      <p:sp>
        <p:nvSpPr>
          <p:cNvPr id="31" name="Ondertitel 2"/>
          <p:cNvSpPr txBox="1">
            <a:spLocks/>
          </p:cNvSpPr>
          <p:nvPr/>
        </p:nvSpPr>
        <p:spPr>
          <a:xfrm>
            <a:off x="5209215" y="6469238"/>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en-GB" sz="1100" b="1" dirty="0">
              <a:latin typeface="ClearGothic Serial Light" panose="02000000000000000000" pitchFamily="2" charset="0"/>
            </a:endParaRPr>
          </a:p>
        </p:txBody>
      </p:sp>
      <p:sp>
        <p:nvSpPr>
          <p:cNvPr id="26" name="Ondertitel 2"/>
          <p:cNvSpPr txBox="1">
            <a:spLocks/>
          </p:cNvSpPr>
          <p:nvPr/>
        </p:nvSpPr>
        <p:spPr>
          <a:xfrm>
            <a:off x="5209215" y="6485258"/>
            <a:ext cx="4833147" cy="298236"/>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100" b="1" dirty="0">
                <a:latin typeface="ClearGothic Serial Light" panose="02000000000000000000" pitchFamily="2" charset="0"/>
              </a:rPr>
              <a:t>Week </a:t>
            </a:r>
            <a:r>
              <a:rPr lang="en-GB" sz="1100" b="1" dirty="0" smtClean="0">
                <a:latin typeface="ClearGothic Serial Light" panose="02000000000000000000" pitchFamily="2" charset="0"/>
              </a:rPr>
              <a:t>39</a:t>
            </a:r>
            <a:endParaRPr lang="en-GB" sz="1100" b="1" dirty="0">
              <a:latin typeface="ClearGothic Serial Light" panose="02000000000000000000" pitchFamily="2" charset="0"/>
            </a:endParaRPr>
          </a:p>
        </p:txBody>
      </p:sp>
      <p:sp>
        <p:nvSpPr>
          <p:cNvPr id="30" name="Ondertitel 2"/>
          <p:cNvSpPr txBox="1">
            <a:spLocks/>
          </p:cNvSpPr>
          <p:nvPr/>
        </p:nvSpPr>
        <p:spPr>
          <a:xfrm>
            <a:off x="5162687" y="2984586"/>
            <a:ext cx="4706325"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smtClean="0">
                <a:solidFill>
                  <a:schemeClr val="bg1">
                    <a:lumMod val="75000"/>
                  </a:schemeClr>
                </a:solidFill>
                <a:latin typeface="ClearGothic Serial Light" panose="02000000000000000000" pitchFamily="2" charset="0"/>
              </a:rPr>
              <a:t>Bio Brothers in America, </a:t>
            </a:r>
            <a:r>
              <a:rPr lang="en-US" sz="1200" b="1" dirty="0" smtClean="0">
                <a:solidFill>
                  <a:schemeClr val="bg1">
                    <a:lumMod val="75000"/>
                  </a:schemeClr>
                </a:solidFill>
                <a:latin typeface="ClearGothic Serial Light" panose="02000000000000000000" pitchFamily="2" charset="0"/>
              </a:rPr>
              <a:t>Nederland</a:t>
            </a:r>
            <a:endParaRPr lang="nl-NL" sz="1200" b="1" dirty="0">
              <a:solidFill>
                <a:schemeClr val="bg1">
                  <a:lumMod val="75000"/>
                </a:schemeClr>
              </a:solidFill>
              <a:latin typeface="ClearGothic Serial Light" panose="02000000000000000000" pitchFamily="2" charset="0"/>
            </a:endParaRPr>
          </a:p>
        </p:txBody>
      </p:sp>
      <p:sp>
        <p:nvSpPr>
          <p:cNvPr id="45" name="Ondertitel 2"/>
          <p:cNvSpPr txBox="1">
            <a:spLocks/>
          </p:cNvSpPr>
          <p:nvPr/>
        </p:nvSpPr>
        <p:spPr>
          <a:xfrm>
            <a:off x="5215882" y="4839274"/>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err="1" smtClean="0">
                <a:solidFill>
                  <a:schemeClr val="bg1">
                    <a:lumMod val="75000"/>
                  </a:schemeClr>
                </a:solidFill>
                <a:latin typeface="ClearGothic Serial Light" panose="02000000000000000000" pitchFamily="2" charset="0"/>
              </a:rPr>
              <a:t>Zespri</a:t>
            </a:r>
            <a:r>
              <a:rPr lang="en-US" sz="1200" b="1" dirty="0" smtClean="0">
                <a:solidFill>
                  <a:schemeClr val="bg1">
                    <a:lumMod val="75000"/>
                  </a:schemeClr>
                </a:solidFill>
                <a:latin typeface="ClearGothic Serial Light" panose="02000000000000000000" pitchFamily="2" charset="0"/>
              </a:rPr>
              <a:t> </a:t>
            </a:r>
            <a:r>
              <a:rPr lang="en-US" sz="1200" b="1" dirty="0" err="1" smtClean="0">
                <a:solidFill>
                  <a:schemeClr val="bg1">
                    <a:lumMod val="75000"/>
                  </a:schemeClr>
                </a:solidFill>
                <a:latin typeface="ClearGothic Serial Light" panose="02000000000000000000" pitchFamily="2" charset="0"/>
              </a:rPr>
              <a:t>uit</a:t>
            </a:r>
            <a:r>
              <a:rPr lang="en-US" sz="1200" b="1" dirty="0" smtClean="0">
                <a:solidFill>
                  <a:schemeClr val="bg1">
                    <a:lumMod val="75000"/>
                  </a:schemeClr>
                </a:solidFill>
                <a:latin typeface="ClearGothic Serial Light" panose="02000000000000000000" pitchFamily="2" charset="0"/>
              </a:rPr>
              <a:t> </a:t>
            </a:r>
            <a:r>
              <a:rPr lang="en-US" sz="1200" b="1" dirty="0" err="1" smtClean="0">
                <a:solidFill>
                  <a:schemeClr val="bg1">
                    <a:lumMod val="75000"/>
                  </a:schemeClr>
                </a:solidFill>
                <a:latin typeface="ClearGothic Serial Light" panose="02000000000000000000" pitchFamily="2" charset="0"/>
              </a:rPr>
              <a:t>Nieuw</a:t>
            </a:r>
            <a:r>
              <a:rPr lang="en-US" sz="1200" b="1" dirty="0" smtClean="0">
                <a:solidFill>
                  <a:schemeClr val="bg1">
                    <a:lumMod val="75000"/>
                  </a:schemeClr>
                </a:solidFill>
                <a:latin typeface="ClearGothic Serial Light" panose="02000000000000000000" pitchFamily="2" charset="0"/>
              </a:rPr>
              <a:t> Zeeland</a:t>
            </a:r>
            <a:endParaRPr lang="nl-NL" sz="1200" b="1" dirty="0">
              <a:solidFill>
                <a:schemeClr val="bg1">
                  <a:lumMod val="75000"/>
                </a:schemeClr>
              </a:solidFill>
              <a:latin typeface="ClearGothic Serial Light" panose="02000000000000000000" pitchFamily="2" charset="0"/>
            </a:endParaRPr>
          </a:p>
        </p:txBody>
      </p:sp>
      <p:sp>
        <p:nvSpPr>
          <p:cNvPr id="38" name="Ondertitel 2"/>
          <p:cNvSpPr txBox="1">
            <a:spLocks/>
          </p:cNvSpPr>
          <p:nvPr/>
        </p:nvSpPr>
        <p:spPr>
          <a:xfrm>
            <a:off x="5199516" y="4597313"/>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smtClean="0">
                <a:latin typeface="dearJoe 3" panose="02000000000000000000" pitchFamily="2" charset="0"/>
              </a:rPr>
              <a:t>kiwi</a:t>
            </a:r>
            <a:endParaRPr lang="nl-NL" sz="1500" dirty="0">
              <a:latin typeface="dearJoe 3" panose="02000000000000000000" pitchFamily="2" charset="0"/>
            </a:endParaRPr>
          </a:p>
        </p:txBody>
      </p:sp>
      <p:sp>
        <p:nvSpPr>
          <p:cNvPr id="46" name="Ondertitel 2"/>
          <p:cNvSpPr txBox="1">
            <a:spLocks/>
          </p:cNvSpPr>
          <p:nvPr/>
        </p:nvSpPr>
        <p:spPr>
          <a:xfrm>
            <a:off x="5232508" y="5476802"/>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nl-NL" sz="1200" b="1" dirty="0" smtClean="0">
                <a:solidFill>
                  <a:schemeClr val="bg1">
                    <a:lumMod val="75000"/>
                  </a:schemeClr>
                </a:solidFill>
                <a:latin typeface="ClearGothic Serial Light" panose="02000000000000000000" pitchFamily="2" charset="0"/>
              </a:rPr>
              <a:t>App </a:t>
            </a:r>
            <a:r>
              <a:rPr lang="nl-NL" sz="1200" b="1" dirty="0" err="1" smtClean="0">
                <a:solidFill>
                  <a:schemeClr val="bg1">
                    <a:lumMod val="75000"/>
                  </a:schemeClr>
                </a:solidFill>
                <a:latin typeface="ClearGothic Serial Light" panose="02000000000000000000" pitchFamily="2" charset="0"/>
              </a:rPr>
              <a:t>Bosa</a:t>
            </a:r>
            <a:r>
              <a:rPr lang="nl-NL" sz="1200" b="1" dirty="0" smtClean="0">
                <a:solidFill>
                  <a:schemeClr val="bg1">
                    <a:lumMod val="75000"/>
                  </a:schemeClr>
                </a:solidFill>
                <a:latin typeface="ClearGothic Serial Light" panose="02000000000000000000" pitchFamily="2" charset="0"/>
              </a:rPr>
              <a:t> in Rio </a:t>
            </a:r>
            <a:r>
              <a:rPr lang="nl-NL" sz="1200" b="1" dirty="0" err="1" smtClean="0">
                <a:solidFill>
                  <a:schemeClr val="bg1">
                    <a:lumMod val="75000"/>
                  </a:schemeClr>
                </a:solidFill>
                <a:latin typeface="ClearGothic Serial Light" panose="02000000000000000000" pitchFamily="2" charset="0"/>
              </a:rPr>
              <a:t>Negro</a:t>
            </a:r>
            <a:r>
              <a:rPr lang="nl-NL" sz="1200" b="1" dirty="0" smtClean="0">
                <a:solidFill>
                  <a:schemeClr val="bg1">
                    <a:lumMod val="75000"/>
                  </a:schemeClr>
                </a:solidFill>
                <a:latin typeface="ClearGothic Serial Light" panose="02000000000000000000" pitchFamily="2" charset="0"/>
              </a:rPr>
              <a:t>, Peru</a:t>
            </a:r>
            <a:endParaRPr lang="nl-NL" sz="1200" b="1" dirty="0">
              <a:solidFill>
                <a:schemeClr val="bg1">
                  <a:lumMod val="75000"/>
                </a:schemeClr>
              </a:solidFill>
              <a:latin typeface="ClearGothic Serial Light" panose="02000000000000000000" pitchFamily="2" charset="0"/>
            </a:endParaRPr>
          </a:p>
          <a:p>
            <a:endParaRPr lang="nl-NL" sz="1200" b="1" dirty="0">
              <a:solidFill>
                <a:schemeClr val="bg1">
                  <a:lumMod val="75000"/>
                </a:schemeClr>
              </a:solidFill>
              <a:latin typeface="ClearGothic Serial Light" panose="02000000000000000000" pitchFamily="2" charset="0"/>
            </a:endParaRPr>
          </a:p>
        </p:txBody>
      </p:sp>
      <p:sp>
        <p:nvSpPr>
          <p:cNvPr id="28" name="Ondertitel 2"/>
          <p:cNvSpPr txBox="1">
            <a:spLocks/>
          </p:cNvSpPr>
          <p:nvPr/>
        </p:nvSpPr>
        <p:spPr>
          <a:xfrm>
            <a:off x="5221741" y="6463186"/>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en-GB" sz="1100" b="1" dirty="0">
              <a:latin typeface="ClearGothic Serial Light" panose="02000000000000000000" pitchFamily="2" charset="0"/>
            </a:endParaRPr>
          </a:p>
        </p:txBody>
      </p:sp>
      <p:sp>
        <p:nvSpPr>
          <p:cNvPr id="4" name="Rechthoek 3"/>
          <p:cNvSpPr/>
          <p:nvPr/>
        </p:nvSpPr>
        <p:spPr>
          <a:xfrm>
            <a:off x="6296753" y="3622114"/>
            <a:ext cx="2638671" cy="276999"/>
          </a:xfrm>
          <a:prstGeom prst="rect">
            <a:avLst/>
          </a:prstGeom>
        </p:spPr>
        <p:txBody>
          <a:bodyPr wrap="none">
            <a:spAutoFit/>
          </a:bodyPr>
          <a:lstStyle/>
          <a:p>
            <a:r>
              <a:rPr lang="en-GB" sz="1200" b="1" dirty="0" err="1" smtClean="0">
                <a:solidFill>
                  <a:schemeClr val="bg1">
                    <a:lumMod val="75000"/>
                  </a:schemeClr>
                </a:solidFill>
                <a:latin typeface="ClearGothic Serial Light" panose="02000000000000000000" pitchFamily="2" charset="0"/>
              </a:rPr>
              <a:t>Eko</a:t>
            </a:r>
            <a:r>
              <a:rPr lang="en-GB" sz="1200" b="1" dirty="0" smtClean="0">
                <a:solidFill>
                  <a:schemeClr val="bg1">
                    <a:lumMod val="75000"/>
                  </a:schemeClr>
                </a:solidFill>
                <a:latin typeface="ClearGothic Serial Light" panose="02000000000000000000" pitchFamily="2" charset="0"/>
              </a:rPr>
              <a:t> De </a:t>
            </a:r>
            <a:r>
              <a:rPr lang="en-GB" sz="1200" b="1" dirty="0" err="1" smtClean="0">
                <a:solidFill>
                  <a:schemeClr val="bg1">
                    <a:lumMod val="75000"/>
                  </a:schemeClr>
                </a:solidFill>
                <a:latin typeface="ClearGothic Serial Light" panose="02000000000000000000" pitchFamily="2" charset="0"/>
              </a:rPr>
              <a:t>Eerste</a:t>
            </a:r>
            <a:r>
              <a:rPr lang="en-GB" sz="1200" b="1" dirty="0" smtClean="0">
                <a:solidFill>
                  <a:schemeClr val="bg1">
                    <a:lumMod val="75000"/>
                  </a:schemeClr>
                </a:solidFill>
                <a:latin typeface="ClearGothic Serial Light" panose="02000000000000000000" pitchFamily="2" charset="0"/>
              </a:rPr>
              <a:t> in </a:t>
            </a:r>
            <a:r>
              <a:rPr lang="en-GB" sz="1200" b="1" dirty="0" err="1" smtClean="0">
                <a:solidFill>
                  <a:schemeClr val="bg1">
                    <a:lumMod val="75000"/>
                  </a:schemeClr>
                </a:solidFill>
                <a:latin typeface="ClearGothic Serial Light" panose="02000000000000000000" pitchFamily="2" charset="0"/>
              </a:rPr>
              <a:t>Marknesse</a:t>
            </a:r>
            <a:r>
              <a:rPr lang="en-GB" sz="1200" b="1" dirty="0" smtClean="0">
                <a:solidFill>
                  <a:schemeClr val="bg1">
                    <a:lumMod val="75000"/>
                  </a:schemeClr>
                </a:solidFill>
                <a:latin typeface="ClearGothic Serial Light" panose="02000000000000000000" pitchFamily="2" charset="0"/>
              </a:rPr>
              <a:t>, </a:t>
            </a:r>
            <a:r>
              <a:rPr lang="en-GB" sz="1200" b="1" dirty="0" smtClean="0">
                <a:solidFill>
                  <a:schemeClr val="bg1">
                    <a:lumMod val="75000"/>
                  </a:schemeClr>
                </a:solidFill>
                <a:latin typeface="ClearGothic Serial Light" panose="02000000000000000000" pitchFamily="2" charset="0"/>
              </a:rPr>
              <a:t>Nederland</a:t>
            </a:r>
            <a:endParaRPr lang="nl-NL" sz="1200" b="1" dirty="0">
              <a:solidFill>
                <a:schemeClr val="bg1">
                  <a:lumMod val="75000"/>
                </a:schemeClr>
              </a:solidFill>
              <a:latin typeface="ClearGothic Serial Light" panose="02000000000000000000" pitchFamily="2" charset="0"/>
            </a:endParaRPr>
          </a:p>
        </p:txBody>
      </p:sp>
      <p:sp>
        <p:nvSpPr>
          <p:cNvPr id="7" name="Rechthoek 6"/>
          <p:cNvSpPr/>
          <p:nvPr/>
        </p:nvSpPr>
        <p:spPr>
          <a:xfrm>
            <a:off x="6531860" y="2308608"/>
            <a:ext cx="2076659" cy="276999"/>
          </a:xfrm>
          <a:prstGeom prst="rect">
            <a:avLst/>
          </a:prstGeom>
        </p:spPr>
        <p:txBody>
          <a:bodyPr wrap="none">
            <a:spAutoFit/>
          </a:bodyPr>
          <a:lstStyle/>
          <a:p>
            <a:pPr algn="ctr"/>
            <a:r>
              <a:rPr lang="en-US" sz="1200" b="1" dirty="0" err="1" smtClean="0">
                <a:solidFill>
                  <a:schemeClr val="bg1">
                    <a:lumMod val="75000"/>
                  </a:schemeClr>
                </a:solidFill>
                <a:latin typeface="ClearGothic Serial Light" panose="02000000000000000000" pitchFamily="2" charset="0"/>
              </a:rPr>
              <a:t>Galema</a:t>
            </a:r>
            <a:r>
              <a:rPr lang="en-US" sz="1200" b="1" dirty="0" smtClean="0">
                <a:solidFill>
                  <a:schemeClr val="bg1">
                    <a:lumMod val="75000"/>
                  </a:schemeClr>
                </a:solidFill>
                <a:latin typeface="ClearGothic Serial Light" panose="02000000000000000000" pitchFamily="2" charset="0"/>
              </a:rPr>
              <a:t> in </a:t>
            </a:r>
            <a:r>
              <a:rPr lang="en-US" sz="1200" b="1" dirty="0" err="1" smtClean="0">
                <a:solidFill>
                  <a:schemeClr val="bg1">
                    <a:lumMod val="75000"/>
                  </a:schemeClr>
                </a:solidFill>
                <a:latin typeface="ClearGothic Serial Light" panose="02000000000000000000" pitchFamily="2" charset="0"/>
              </a:rPr>
              <a:t>Blokzijl</a:t>
            </a:r>
            <a:r>
              <a:rPr lang="en-US" sz="1200" b="1" dirty="0" smtClean="0">
                <a:solidFill>
                  <a:schemeClr val="bg1">
                    <a:lumMod val="75000"/>
                  </a:schemeClr>
                </a:solidFill>
                <a:latin typeface="ClearGothic Serial Light" panose="02000000000000000000" pitchFamily="2" charset="0"/>
              </a:rPr>
              <a:t>, </a:t>
            </a:r>
            <a:r>
              <a:rPr lang="en-US" sz="1200" b="1" dirty="0" smtClean="0">
                <a:solidFill>
                  <a:schemeClr val="bg1">
                    <a:lumMod val="75000"/>
                  </a:schemeClr>
                </a:solidFill>
                <a:latin typeface="ClearGothic Serial Light" panose="02000000000000000000" pitchFamily="2" charset="0"/>
              </a:rPr>
              <a:t>Nederland</a:t>
            </a:r>
            <a:endParaRPr lang="nl-NL" sz="1200" b="1" dirty="0">
              <a:solidFill>
                <a:schemeClr val="bg1">
                  <a:lumMod val="75000"/>
                </a:schemeClr>
              </a:solidFill>
              <a:latin typeface="ClearGothic Serial Light" panose="02000000000000000000" pitchFamily="2" charset="0"/>
            </a:endParaRPr>
          </a:p>
        </p:txBody>
      </p:sp>
      <p:pic>
        <p:nvPicPr>
          <p:cNvPr id="10" name="Afbeelding 9"/>
          <p:cNvPicPr>
            <a:picLocks noChangeAspect="1"/>
          </p:cNvPicPr>
          <p:nvPr/>
        </p:nvPicPr>
        <p:blipFill>
          <a:blip r:embed="rId2"/>
          <a:stretch>
            <a:fillRect/>
          </a:stretch>
        </p:blipFill>
        <p:spPr>
          <a:xfrm rot="5400000">
            <a:off x="2089744" y="4242590"/>
            <a:ext cx="402371" cy="4828450"/>
          </a:xfrm>
          <a:prstGeom prst="rect">
            <a:avLst/>
          </a:prstGeom>
        </p:spPr>
      </p:pic>
      <p:sp>
        <p:nvSpPr>
          <p:cNvPr id="32" name="Ondertitel 2"/>
          <p:cNvSpPr txBox="1">
            <a:spLocks/>
          </p:cNvSpPr>
          <p:nvPr/>
        </p:nvSpPr>
        <p:spPr>
          <a:xfrm>
            <a:off x="268254" y="390133"/>
            <a:ext cx="4051334" cy="478735"/>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buNone/>
            </a:pPr>
            <a:r>
              <a:rPr lang="nl-NL" sz="1600" dirty="0" smtClean="0">
                <a:latin typeface="dearJoe 3" panose="02000000000000000000" pitchFamily="2" charset="0"/>
              </a:rPr>
              <a:t>Verwend fruit</a:t>
            </a:r>
            <a:endParaRPr lang="nl-NL" sz="1600" dirty="0">
              <a:latin typeface="dearJoe 3" panose="02000000000000000000" pitchFamily="2" charset="0"/>
            </a:endParaRPr>
          </a:p>
        </p:txBody>
      </p:sp>
      <p:sp>
        <p:nvSpPr>
          <p:cNvPr id="35" name="Rechthoek 34"/>
          <p:cNvSpPr/>
          <p:nvPr/>
        </p:nvSpPr>
        <p:spPr>
          <a:xfrm>
            <a:off x="116063" y="4326456"/>
            <a:ext cx="3804612" cy="1384995"/>
          </a:xfrm>
          <a:prstGeom prst="rect">
            <a:avLst/>
          </a:prstGeom>
        </p:spPr>
        <p:txBody>
          <a:bodyPr wrap="square">
            <a:spAutoFit/>
          </a:bodyPr>
          <a:lstStyle/>
          <a:p>
            <a:r>
              <a:rPr lang="nl-NL" sz="1200" dirty="0" smtClean="0">
                <a:latin typeface="dearJoe 3" panose="02000000000000000000" pitchFamily="2" charset="0"/>
              </a:rPr>
              <a:t>Bereidingswijze</a:t>
            </a:r>
            <a:endParaRPr lang="nl-NL" sz="1200" dirty="0" smtClean="0">
              <a:latin typeface="ClearGothic Serial Light" panose="02000000000000000000" pitchFamily="2" charset="0"/>
            </a:endParaRPr>
          </a:p>
          <a:p>
            <a:pPr marL="342900" indent="-342900">
              <a:buFont typeface="+mj-lt"/>
              <a:buAutoNum type="arabicPeriod"/>
            </a:pPr>
            <a:r>
              <a:rPr lang="nl-NL" sz="900" dirty="0">
                <a:latin typeface="ClearGothic Serial Light" panose="02000000000000000000" pitchFamily="2" charset="0"/>
              </a:rPr>
              <a:t>Walnoten pellen, in stukjes hakken en in een droge koekenpan roosteren totdat ze bruin kleuren. Regelmatig omscheppen. </a:t>
            </a:r>
          </a:p>
          <a:p>
            <a:pPr marL="342900" indent="-342900">
              <a:buFont typeface="+mj-lt"/>
              <a:buAutoNum type="arabicPeriod"/>
            </a:pPr>
            <a:r>
              <a:rPr lang="nl-NL" sz="900" dirty="0">
                <a:latin typeface="ClearGothic Serial Light" panose="02000000000000000000" pitchFamily="2" charset="0"/>
              </a:rPr>
              <a:t>Grapefruit schillen, eventueel ook de velletjes verwijderen, en in partjes delen. </a:t>
            </a:r>
          </a:p>
          <a:p>
            <a:pPr marL="342900" indent="-342900">
              <a:buFont typeface="+mj-lt"/>
              <a:buAutoNum type="arabicPeriod"/>
            </a:pPr>
            <a:r>
              <a:rPr lang="nl-NL" sz="900" dirty="0">
                <a:latin typeface="ClearGothic Serial Light" panose="02000000000000000000" pitchFamily="2" charset="0"/>
              </a:rPr>
              <a:t>Banaan en kiwi in kleine stukjes snijden. </a:t>
            </a:r>
          </a:p>
          <a:p>
            <a:pPr marL="342900" indent="-342900">
              <a:buFont typeface="+mj-lt"/>
              <a:buAutoNum type="arabicPeriod"/>
            </a:pPr>
            <a:r>
              <a:rPr lang="nl-NL" sz="900" dirty="0">
                <a:latin typeface="ClearGothic Serial Light" panose="02000000000000000000" pitchFamily="2" charset="0"/>
              </a:rPr>
              <a:t>Meng het fruit, de kaneel, de honing, de likeur en de room goed door elkaar. </a:t>
            </a:r>
          </a:p>
          <a:p>
            <a:pPr marL="342900" indent="-342900">
              <a:buFont typeface="+mj-lt"/>
              <a:buAutoNum type="arabicPeriod"/>
            </a:pPr>
            <a:r>
              <a:rPr lang="nl-NL" sz="900" dirty="0">
                <a:latin typeface="ClearGothic Serial Light" panose="02000000000000000000" pitchFamily="2" charset="0"/>
              </a:rPr>
              <a:t>Voeg vlak voor het opdienen de warme noten toe.</a:t>
            </a:r>
            <a:endParaRPr lang="nl-NL" sz="900" dirty="0" smtClean="0">
              <a:latin typeface="ClearGothic Serial Light" panose="02000000000000000000" pitchFamily="2" charset="0"/>
            </a:endParaRPr>
          </a:p>
        </p:txBody>
      </p:sp>
      <p:sp>
        <p:nvSpPr>
          <p:cNvPr id="36" name="Rechthoek 35"/>
          <p:cNvSpPr/>
          <p:nvPr/>
        </p:nvSpPr>
        <p:spPr>
          <a:xfrm>
            <a:off x="249066" y="984525"/>
            <a:ext cx="3272940" cy="369332"/>
          </a:xfrm>
          <a:prstGeom prst="rect">
            <a:avLst/>
          </a:prstGeom>
        </p:spPr>
        <p:txBody>
          <a:bodyPr wrap="square">
            <a:spAutoFit/>
          </a:bodyPr>
          <a:lstStyle/>
          <a:p>
            <a:r>
              <a:rPr lang="nl-NL" sz="900" b="1" dirty="0">
                <a:latin typeface="ClearGothic Serial Light" panose="02000000000000000000" pitchFamily="2" charset="0"/>
              </a:rPr>
              <a:t>Een koninklijk toetje. Serveer het lekker koud en strooi op het laatst de warme noten erover. </a:t>
            </a:r>
            <a:endParaRPr lang="nl-NL" sz="900" b="1" dirty="0">
              <a:latin typeface="ClearGothic Serial Light" panose="02000000000000000000" pitchFamily="2" charset="0"/>
            </a:endParaRPr>
          </a:p>
        </p:txBody>
      </p:sp>
      <p:sp>
        <p:nvSpPr>
          <p:cNvPr id="42" name="Rechthoek 41"/>
          <p:cNvSpPr/>
          <p:nvPr/>
        </p:nvSpPr>
        <p:spPr>
          <a:xfrm>
            <a:off x="2634888" y="2055326"/>
            <a:ext cx="1665512" cy="1523494"/>
          </a:xfrm>
          <a:prstGeom prst="rect">
            <a:avLst/>
          </a:prstGeom>
        </p:spPr>
        <p:txBody>
          <a:bodyPr wrap="square">
            <a:spAutoFit/>
          </a:bodyPr>
          <a:lstStyle/>
          <a:p>
            <a:r>
              <a:rPr lang="nl-NL" sz="1200" dirty="0" smtClean="0">
                <a:latin typeface="dearJoe 3" panose="02000000000000000000" pitchFamily="2" charset="0"/>
              </a:rPr>
              <a:t>Ingrediënten</a:t>
            </a:r>
            <a:endParaRPr lang="nl-NL" sz="1200" dirty="0">
              <a:latin typeface="dearJoe 3"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1 grapefruit</a:t>
            </a:r>
          </a:p>
          <a:p>
            <a:pPr marL="171450" indent="-171450">
              <a:buFont typeface="Arial" panose="020B0604020202020204" pitchFamily="34" charset="0"/>
              <a:buChar char="•"/>
            </a:pPr>
            <a:r>
              <a:rPr lang="nl-NL" sz="900" dirty="0">
                <a:latin typeface="ClearGothic Serial Light" panose="02000000000000000000" pitchFamily="2" charset="0"/>
              </a:rPr>
              <a:t>1 banaan</a:t>
            </a:r>
          </a:p>
          <a:p>
            <a:pPr marL="171450" indent="-171450">
              <a:buFont typeface="Arial" panose="020B0604020202020204" pitchFamily="34" charset="0"/>
              <a:buChar char="•"/>
            </a:pPr>
            <a:r>
              <a:rPr lang="nl-NL" sz="900" dirty="0">
                <a:latin typeface="ClearGothic Serial Light" panose="02000000000000000000" pitchFamily="2" charset="0"/>
              </a:rPr>
              <a:t>1 kiwi</a:t>
            </a:r>
          </a:p>
          <a:p>
            <a:pPr marL="171450" indent="-171450">
              <a:buFont typeface="Arial" panose="020B0604020202020204" pitchFamily="34" charset="0"/>
              <a:buChar char="•"/>
            </a:pPr>
            <a:r>
              <a:rPr lang="nl-NL" sz="900" dirty="0">
                <a:latin typeface="ClearGothic Serial Light" panose="02000000000000000000" pitchFamily="2" charset="0"/>
              </a:rPr>
              <a:t>1 snufje kaneel</a:t>
            </a:r>
          </a:p>
          <a:p>
            <a:pPr marL="171450" indent="-171450">
              <a:buFont typeface="Arial" panose="020B0604020202020204" pitchFamily="34" charset="0"/>
              <a:buChar char="•"/>
            </a:pPr>
            <a:r>
              <a:rPr lang="nl-NL" sz="900" dirty="0">
                <a:latin typeface="ClearGothic Serial Light" panose="02000000000000000000" pitchFamily="2" charset="0"/>
              </a:rPr>
              <a:t>1 scheutje </a:t>
            </a:r>
            <a:r>
              <a:rPr lang="nl-NL" sz="900" dirty="0" err="1">
                <a:latin typeface="ClearGothic Serial Light" panose="02000000000000000000" pitchFamily="2" charset="0"/>
              </a:rPr>
              <a:t>amaretto</a:t>
            </a:r>
            <a:endParaRPr lang="nl-NL" sz="900" dirty="0">
              <a:latin typeface="ClearGothic Serial Light"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1 eetlepel honing</a:t>
            </a:r>
          </a:p>
          <a:p>
            <a:pPr marL="171450" indent="-171450">
              <a:buFont typeface="Arial" panose="020B0604020202020204" pitchFamily="34" charset="0"/>
              <a:buChar char="•"/>
            </a:pPr>
            <a:r>
              <a:rPr lang="nl-NL" sz="900" dirty="0">
                <a:latin typeface="ClearGothic Serial Light" panose="02000000000000000000" pitchFamily="2" charset="0"/>
              </a:rPr>
              <a:t>1 scheutje koffiemelk of room</a:t>
            </a:r>
          </a:p>
          <a:p>
            <a:pPr marL="171450" indent="-171450">
              <a:buFont typeface="Arial" panose="020B0604020202020204" pitchFamily="34" charset="0"/>
              <a:buChar char="•"/>
            </a:pPr>
            <a:r>
              <a:rPr lang="nl-NL" sz="900" dirty="0">
                <a:latin typeface="ClearGothic Serial Light" panose="02000000000000000000" pitchFamily="2" charset="0"/>
              </a:rPr>
              <a:t>3 walnoten </a:t>
            </a:r>
            <a:endParaRPr lang="nl-NL" sz="900" dirty="0">
              <a:latin typeface="ClearGothic Serial Light" panose="02000000000000000000" pitchFamily="2" charset="0"/>
            </a:endParaRP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254" y="1801170"/>
            <a:ext cx="2366634" cy="1893307"/>
          </a:xfrm>
          <a:prstGeom prst="rect">
            <a:avLst/>
          </a:prstGeom>
        </p:spPr>
      </p:pic>
    </p:spTree>
    <p:extLst>
      <p:ext uri="{BB962C8B-B14F-4D97-AF65-F5344CB8AC3E}">
        <p14:creationId xmlns:p14="http://schemas.microsoft.com/office/powerpoint/2010/main" val="3926273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18211</TotalTime>
  <Words>826</Words>
  <Application>Microsoft Office PowerPoint</Application>
  <PresentationFormat>A4 (210 x 297 mm)</PresentationFormat>
  <Paragraphs>80</Paragraphs>
  <Slides>2</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vt:i4>
      </vt:variant>
    </vt:vector>
  </HeadingPairs>
  <TitlesOfParts>
    <vt:vector size="8" baseType="lpstr">
      <vt:lpstr>Arial</vt:lpstr>
      <vt:lpstr>Calibri</vt:lpstr>
      <vt:lpstr>Calibri Light</vt:lpstr>
      <vt:lpstr>ClearGothic Serial Light</vt:lpstr>
      <vt:lpstr>dearJoe 3</vt:lpstr>
      <vt:lpstr>Kantoorthema</vt:lpstr>
      <vt:lpstr>PowerPoint-presentatie</vt:lpstr>
      <vt:lpstr>Odin</vt:lpstr>
    </vt:vector>
  </TitlesOfParts>
  <Company>Odin Groothandel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Odin</dc:title>
  <dc:creator>Sanne Verhoeven</dc:creator>
  <cp:lastModifiedBy>Janneke Meijer</cp:lastModifiedBy>
  <cp:revision>612</cp:revision>
  <cp:lastPrinted>2024-09-13T10:06:19Z</cp:lastPrinted>
  <dcterms:created xsi:type="dcterms:W3CDTF">2023-01-18T14:45:27Z</dcterms:created>
  <dcterms:modified xsi:type="dcterms:W3CDTF">2024-09-20T12:10:33Z</dcterms:modified>
</cp:coreProperties>
</file>