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60" r:id="rId3"/>
  </p:sldIdLst>
  <p:sldSz cx="9906000" cy="6858000" type="A4"/>
  <p:notesSz cx="9942513" cy="68119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660"/>
  </p:normalViewPr>
  <p:slideViewPr>
    <p:cSldViewPr snapToGrid="0">
      <p:cViewPr varScale="1">
        <p:scale>
          <a:sx n="128" d="100"/>
          <a:sy n="128" d="100"/>
        </p:scale>
        <p:origin x="774" y="138"/>
      </p:cViewPr>
      <p:guideLst>
        <p:guide pos="312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nl-NL" smtClean="0"/>
              <a:t>Klik om de stijl te bewerken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8-11-2024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74273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8-11-2024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251901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8-11-2024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4098137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8-11-2024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62107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nl-NL" smtClean="0"/>
              <a:t>Klik om de stijl te bewerken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B42F90B-6AE3-4823-BDD4-4A4476249C0F}" type="datetimeFigureOut">
              <a:rPr lang="nl-NL" smtClean="0"/>
              <a:t>8-11-2024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818275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B42F90B-6AE3-4823-BDD4-4A4476249C0F}" type="datetimeFigureOut">
              <a:rPr lang="nl-NL" smtClean="0"/>
              <a:t>8-11-2024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87241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82329" y="2505075"/>
            <a:ext cx="4190702"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14913" y="2505075"/>
            <a:ext cx="4211340"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B42F90B-6AE3-4823-BDD4-4A4476249C0F}" type="datetimeFigureOut">
              <a:rPr lang="nl-NL" smtClean="0"/>
              <a:t>8-11-2024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24329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B42F90B-6AE3-4823-BDD4-4A4476249C0F}" type="datetimeFigureOut">
              <a:rPr lang="nl-NL" smtClean="0"/>
              <a:t>8-11-2024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245515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2F90B-6AE3-4823-BDD4-4A4476249C0F}" type="datetimeFigureOut">
              <a:rPr lang="nl-NL" smtClean="0"/>
              <a:t>8-11-2024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3163319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B42F90B-6AE3-4823-BDD4-4A4476249C0F}" type="datetimeFigureOut">
              <a:rPr lang="nl-NL" smtClean="0"/>
              <a:t>8-11-2024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195101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B42F90B-6AE3-4823-BDD4-4A4476249C0F}" type="datetimeFigureOut">
              <a:rPr lang="nl-NL" smtClean="0"/>
              <a:t>8-11-2024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43661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2F90B-6AE3-4823-BDD4-4A4476249C0F}" type="datetimeFigureOut">
              <a:rPr lang="nl-NL" smtClean="0"/>
              <a:t>8-11-2024</a:t>
            </a:fld>
            <a:endParaRPr lang="nl-NL"/>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01007-DF9E-455D-BC43-A58CD80BBC28}" type="slidenum">
              <a:rPr lang="nl-NL" smtClean="0"/>
              <a:t>‹nr.›</a:t>
            </a:fld>
            <a:endParaRPr lang="nl-NL"/>
          </a:p>
        </p:txBody>
      </p:sp>
    </p:spTree>
    <p:extLst>
      <p:ext uri="{BB962C8B-B14F-4D97-AF65-F5344CB8AC3E}">
        <p14:creationId xmlns:p14="http://schemas.microsoft.com/office/powerpoint/2010/main" val="28404317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 name="Ondertitel 2"/>
          <p:cNvSpPr txBox="1">
            <a:spLocks/>
          </p:cNvSpPr>
          <p:nvPr/>
        </p:nvSpPr>
        <p:spPr>
          <a:xfrm>
            <a:off x="5218003" y="6347475"/>
            <a:ext cx="4833147" cy="372253"/>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a:buNone/>
            </a:pPr>
            <a:r>
              <a:rPr lang="nl-NL" sz="1361" dirty="0">
                <a:latin typeface="dearJoe 3" panose="02000000000000000000" pitchFamily="2" charset="0"/>
              </a:rPr>
              <a:t>...deze en meer inspirerende recepten vind je op Odin.nl</a:t>
            </a:r>
          </a:p>
        </p:txBody>
      </p:sp>
      <p:pic>
        <p:nvPicPr>
          <p:cNvPr id="16" name="Afbeelding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5152" y="1025466"/>
            <a:ext cx="2459463" cy="2643447"/>
          </a:xfrm>
          <a:prstGeom prst="rect">
            <a:avLst/>
          </a:prstGeom>
        </p:spPr>
      </p:pic>
      <p:sp>
        <p:nvSpPr>
          <p:cNvPr id="17" name="Ondertitel 2"/>
          <p:cNvSpPr txBox="1">
            <a:spLocks/>
          </p:cNvSpPr>
          <p:nvPr/>
        </p:nvSpPr>
        <p:spPr>
          <a:xfrm>
            <a:off x="5448754" y="315409"/>
            <a:ext cx="4234825" cy="478735"/>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buNone/>
            </a:pPr>
            <a:r>
              <a:rPr lang="it-IT" sz="1600" dirty="0">
                <a:latin typeface="dearJoe 3" panose="02000000000000000000" pitchFamily="2" charset="0"/>
              </a:rPr>
              <a:t>Pasta pesto met broccoli en walnoten</a:t>
            </a:r>
            <a:endParaRPr lang="nl-NL" sz="1600" dirty="0">
              <a:latin typeface="dearJoe 3" panose="02000000000000000000" pitchFamily="2" charset="0"/>
            </a:endParaRPr>
          </a:p>
        </p:txBody>
      </p:sp>
      <p:sp>
        <p:nvSpPr>
          <p:cNvPr id="18" name="Rechthoek 17"/>
          <p:cNvSpPr/>
          <p:nvPr/>
        </p:nvSpPr>
        <p:spPr>
          <a:xfrm>
            <a:off x="5419735" y="3624448"/>
            <a:ext cx="4224381" cy="2354491"/>
          </a:xfrm>
          <a:prstGeom prst="rect">
            <a:avLst/>
          </a:prstGeom>
        </p:spPr>
        <p:txBody>
          <a:bodyPr wrap="square">
            <a:spAutoFit/>
          </a:bodyPr>
          <a:lstStyle/>
          <a:p>
            <a:r>
              <a:rPr lang="nl-NL" sz="1200" dirty="0" smtClean="0">
                <a:latin typeface="dearJoe 3" panose="02000000000000000000" pitchFamily="2" charset="0"/>
              </a:rPr>
              <a:t>Bereidingswijze</a:t>
            </a:r>
          </a:p>
          <a:p>
            <a:pPr marL="342900" indent="-342900">
              <a:buFont typeface="+mj-lt"/>
              <a:buAutoNum type="arabicPeriod"/>
            </a:pPr>
            <a:r>
              <a:rPr lang="nl-NL" sz="900" dirty="0">
                <a:latin typeface="ClearGothic Serial Light" panose="02000000000000000000" pitchFamily="2" charset="0"/>
              </a:rPr>
              <a:t>Kook de </a:t>
            </a:r>
            <a:r>
              <a:rPr lang="nl-NL" sz="900" dirty="0" err="1">
                <a:latin typeface="ClearGothic Serial Light" panose="02000000000000000000" pitchFamily="2" charset="0"/>
              </a:rPr>
              <a:t>penne</a:t>
            </a:r>
            <a:r>
              <a:rPr lang="nl-NL" sz="900" dirty="0">
                <a:latin typeface="ClearGothic Serial Light" panose="02000000000000000000" pitchFamily="2" charset="0"/>
              </a:rPr>
              <a:t> volgens de aanwijzing op de verpakking. </a:t>
            </a:r>
            <a:endParaRPr lang="nl-NL" sz="900" dirty="0" smtClean="0">
              <a:latin typeface="ClearGothic Serial Light" panose="02000000000000000000" pitchFamily="2" charset="0"/>
            </a:endParaRPr>
          </a:p>
          <a:p>
            <a:pPr marL="342900" indent="-342900">
              <a:buFont typeface="+mj-lt"/>
              <a:buAutoNum type="arabicPeriod"/>
            </a:pPr>
            <a:r>
              <a:rPr lang="nl-NL" sz="900" dirty="0" smtClean="0">
                <a:latin typeface="ClearGothic Serial Light" panose="02000000000000000000" pitchFamily="2" charset="0"/>
              </a:rPr>
              <a:t>Zet </a:t>
            </a:r>
            <a:r>
              <a:rPr lang="nl-NL" sz="900" dirty="0">
                <a:latin typeface="ClearGothic Serial Light" panose="02000000000000000000" pitchFamily="2" charset="0"/>
              </a:rPr>
              <a:t>ondertussen het water op voor de broccoli en snijd deze in roosjes. </a:t>
            </a:r>
            <a:endParaRPr lang="nl-NL" sz="900" dirty="0" smtClean="0">
              <a:latin typeface="ClearGothic Serial Light" panose="02000000000000000000" pitchFamily="2" charset="0"/>
            </a:endParaRPr>
          </a:p>
          <a:p>
            <a:pPr marL="342900" indent="-342900">
              <a:buFont typeface="+mj-lt"/>
              <a:buAutoNum type="arabicPeriod"/>
            </a:pPr>
            <a:r>
              <a:rPr lang="nl-NL" sz="900" dirty="0" smtClean="0">
                <a:latin typeface="ClearGothic Serial Light" panose="02000000000000000000" pitchFamily="2" charset="0"/>
              </a:rPr>
              <a:t>Blancheer </a:t>
            </a:r>
            <a:r>
              <a:rPr lang="nl-NL" sz="900" dirty="0">
                <a:latin typeface="ClearGothic Serial Light" panose="02000000000000000000" pitchFamily="2" charset="0"/>
              </a:rPr>
              <a:t>de broccoli twee minuten met een beetje zout en het sap van een halve citroen. Giet de broccoli af. </a:t>
            </a:r>
            <a:endParaRPr lang="nl-NL" sz="900" dirty="0" smtClean="0">
              <a:latin typeface="ClearGothic Serial Light" panose="02000000000000000000" pitchFamily="2" charset="0"/>
            </a:endParaRPr>
          </a:p>
          <a:p>
            <a:pPr marL="342900" indent="-342900">
              <a:buFont typeface="+mj-lt"/>
              <a:buAutoNum type="arabicPeriod"/>
            </a:pPr>
            <a:r>
              <a:rPr lang="nl-NL" sz="900" dirty="0" smtClean="0">
                <a:latin typeface="ClearGothic Serial Light" panose="02000000000000000000" pitchFamily="2" charset="0"/>
              </a:rPr>
              <a:t>Verwarm </a:t>
            </a:r>
            <a:r>
              <a:rPr lang="nl-NL" sz="900" dirty="0">
                <a:latin typeface="ClearGothic Serial Light" panose="02000000000000000000" pitchFamily="2" charset="0"/>
              </a:rPr>
              <a:t>een scheutje olijfolie in een grillpan. Pers de knoflook uit boven de olie. Bak de broccoli hierin totdat de roosjes bruin beginnen te worden</a:t>
            </a:r>
            <a:r>
              <a:rPr lang="nl-NL" sz="900" dirty="0" smtClean="0">
                <a:latin typeface="ClearGothic Serial Light" panose="02000000000000000000" pitchFamily="2" charset="0"/>
              </a:rPr>
              <a:t>.</a:t>
            </a:r>
          </a:p>
          <a:p>
            <a:pPr marL="342900" indent="-342900">
              <a:buFont typeface="+mj-lt"/>
              <a:buAutoNum type="arabicPeriod"/>
            </a:pPr>
            <a:r>
              <a:rPr lang="nl-NL" sz="900" dirty="0" smtClean="0">
                <a:latin typeface="ClearGothic Serial Light" panose="02000000000000000000" pitchFamily="2" charset="0"/>
              </a:rPr>
              <a:t>Voeg </a:t>
            </a:r>
            <a:r>
              <a:rPr lang="nl-NL" sz="900" dirty="0">
                <a:latin typeface="ClearGothic Serial Light" panose="02000000000000000000" pitchFamily="2" charset="0"/>
              </a:rPr>
              <a:t>dan de walnoten toe en bak ze kort mee. </a:t>
            </a:r>
            <a:endParaRPr lang="nl-NL" sz="900" dirty="0" smtClean="0">
              <a:latin typeface="ClearGothic Serial Light" panose="02000000000000000000" pitchFamily="2" charset="0"/>
            </a:endParaRPr>
          </a:p>
          <a:p>
            <a:pPr marL="342900" indent="-342900">
              <a:buFont typeface="+mj-lt"/>
              <a:buAutoNum type="arabicPeriod"/>
            </a:pPr>
            <a:r>
              <a:rPr lang="nl-NL" sz="900" dirty="0" smtClean="0">
                <a:latin typeface="ClearGothic Serial Light" panose="02000000000000000000" pitchFamily="2" charset="0"/>
              </a:rPr>
              <a:t>Maak </a:t>
            </a:r>
            <a:r>
              <a:rPr lang="nl-NL" sz="900" dirty="0">
                <a:latin typeface="ClearGothic Serial Light" panose="02000000000000000000" pitchFamily="2" charset="0"/>
              </a:rPr>
              <a:t>de </a:t>
            </a:r>
            <a:r>
              <a:rPr lang="nl-NL" sz="900" dirty="0" err="1" smtClean="0">
                <a:latin typeface="ClearGothic Serial Light" panose="02000000000000000000" pitchFamily="2" charset="0"/>
              </a:rPr>
              <a:t>rucolapesto</a:t>
            </a:r>
            <a:r>
              <a:rPr lang="nl-NL" sz="900" dirty="0" smtClean="0">
                <a:latin typeface="ClearGothic Serial Light" panose="02000000000000000000" pitchFamily="2" charset="0"/>
              </a:rPr>
              <a:t>: </a:t>
            </a:r>
            <a:r>
              <a:rPr lang="nl-NL" sz="900" dirty="0" smtClean="0">
                <a:latin typeface="ClearGothic Serial Light" panose="02000000000000000000" pitchFamily="2" charset="0"/>
              </a:rPr>
              <a:t>mix </a:t>
            </a:r>
            <a:r>
              <a:rPr lang="nl-NL" sz="900" dirty="0">
                <a:latin typeface="ClearGothic Serial Light" panose="02000000000000000000" pitchFamily="2" charset="0"/>
              </a:rPr>
              <a:t>pijnboompitten, </a:t>
            </a:r>
            <a:r>
              <a:rPr lang="nl-NL" sz="900" dirty="0" err="1">
                <a:latin typeface="ClearGothic Serial Light" panose="02000000000000000000" pitchFamily="2" charset="0"/>
              </a:rPr>
              <a:t>Parmigiano</a:t>
            </a:r>
            <a:r>
              <a:rPr lang="nl-NL" sz="900" dirty="0">
                <a:latin typeface="ClearGothic Serial Light" panose="02000000000000000000" pitchFamily="2" charset="0"/>
              </a:rPr>
              <a:t> </a:t>
            </a:r>
            <a:r>
              <a:rPr lang="nl-NL" sz="900" dirty="0" err="1">
                <a:latin typeface="ClearGothic Serial Light" panose="02000000000000000000" pitchFamily="2" charset="0"/>
              </a:rPr>
              <a:t>Reggiano</a:t>
            </a:r>
            <a:r>
              <a:rPr lang="nl-NL" sz="900" dirty="0">
                <a:latin typeface="ClearGothic Serial Light" panose="02000000000000000000" pitchFamily="2" charset="0"/>
              </a:rPr>
              <a:t> en olie kort tot een smeuïg geheel. Voeg zout, peper en wat druppels citroensap naar smaak toe.</a:t>
            </a:r>
          </a:p>
          <a:p>
            <a:pPr marL="342900" indent="-342900">
              <a:buFont typeface="+mj-lt"/>
              <a:buAutoNum type="arabicPeriod"/>
            </a:pPr>
            <a:r>
              <a:rPr lang="nl-NL" sz="900" dirty="0">
                <a:latin typeface="ClearGothic Serial Light" panose="02000000000000000000" pitchFamily="2" charset="0"/>
              </a:rPr>
              <a:t>Giet de </a:t>
            </a:r>
            <a:r>
              <a:rPr lang="nl-NL" sz="900" dirty="0" err="1">
                <a:latin typeface="ClearGothic Serial Light" panose="02000000000000000000" pitchFamily="2" charset="0"/>
              </a:rPr>
              <a:t>penne</a:t>
            </a:r>
            <a:r>
              <a:rPr lang="nl-NL" sz="900" dirty="0">
                <a:latin typeface="ClearGothic Serial Light" panose="02000000000000000000" pitchFamily="2" charset="0"/>
              </a:rPr>
              <a:t> af en meng de pesto en de broccoli met walnoten erdoor. </a:t>
            </a:r>
            <a:endParaRPr lang="nl-NL" sz="900" dirty="0" smtClean="0">
              <a:latin typeface="ClearGothic Serial Light" panose="02000000000000000000" pitchFamily="2" charset="0"/>
            </a:endParaRPr>
          </a:p>
          <a:p>
            <a:pPr marL="342900" indent="-342900">
              <a:buFont typeface="+mj-lt"/>
              <a:buAutoNum type="arabicPeriod"/>
            </a:pPr>
            <a:r>
              <a:rPr lang="nl-NL" sz="900" dirty="0" smtClean="0">
                <a:latin typeface="ClearGothic Serial Light" panose="02000000000000000000" pitchFamily="2" charset="0"/>
              </a:rPr>
              <a:t>Schaaf </a:t>
            </a:r>
            <a:r>
              <a:rPr lang="nl-NL" sz="900" dirty="0">
                <a:latin typeface="ClearGothic Serial Light" panose="02000000000000000000" pitchFamily="2" charset="0"/>
              </a:rPr>
              <a:t>wat </a:t>
            </a:r>
            <a:r>
              <a:rPr lang="nl-NL" sz="900" dirty="0" err="1" smtClean="0">
                <a:latin typeface="ClearGothic Serial Light" panose="02000000000000000000" pitchFamily="2" charset="0"/>
              </a:rPr>
              <a:t>Parmigiano</a:t>
            </a:r>
            <a:r>
              <a:rPr lang="nl-NL" sz="900" dirty="0" smtClean="0">
                <a:latin typeface="ClearGothic Serial Light" panose="02000000000000000000" pitchFamily="2" charset="0"/>
              </a:rPr>
              <a:t> </a:t>
            </a:r>
            <a:r>
              <a:rPr lang="nl-NL" sz="900" dirty="0">
                <a:latin typeface="ClearGothic Serial Light" panose="02000000000000000000" pitchFamily="2" charset="0"/>
              </a:rPr>
              <a:t>over de pasta en maak af met een beetje citroensap en peper en zout. </a:t>
            </a:r>
          </a:p>
          <a:p>
            <a:pPr marL="342900" indent="-342900">
              <a:buFont typeface="+mj-lt"/>
              <a:buAutoNum type="arabicPeriod"/>
            </a:pPr>
            <a:endParaRPr lang="nl-NL" sz="900" dirty="0">
              <a:latin typeface="ClearGothic Serial Light" panose="02000000000000000000" pitchFamily="2" charset="0"/>
            </a:endParaRPr>
          </a:p>
          <a:p>
            <a:r>
              <a:rPr lang="nl-NL" sz="900" dirty="0">
                <a:latin typeface="ClearGothic Serial Light" panose="02000000000000000000" pitchFamily="2" charset="0"/>
              </a:rPr>
              <a:t>Tip: ook lekker met wat krokant </a:t>
            </a:r>
            <a:r>
              <a:rPr lang="nl-NL" sz="900" dirty="0" smtClean="0">
                <a:latin typeface="ClearGothic Serial Light" panose="02000000000000000000" pitchFamily="2" charset="0"/>
              </a:rPr>
              <a:t>uitgebakken (</a:t>
            </a:r>
            <a:r>
              <a:rPr lang="nl-NL" sz="900" dirty="0" err="1" smtClean="0">
                <a:latin typeface="ClearGothic Serial Light" panose="02000000000000000000" pitchFamily="2" charset="0"/>
              </a:rPr>
              <a:t>vega</a:t>
            </a:r>
            <a:r>
              <a:rPr lang="nl-NL" sz="900" dirty="0" smtClean="0">
                <a:latin typeface="ClearGothic Serial Light" panose="02000000000000000000" pitchFamily="2" charset="0"/>
              </a:rPr>
              <a:t>) </a:t>
            </a:r>
            <a:r>
              <a:rPr lang="nl-NL" sz="900" dirty="0">
                <a:latin typeface="ClearGothic Serial Light" panose="02000000000000000000" pitchFamily="2" charset="0"/>
              </a:rPr>
              <a:t>spekblokjes erdoor. </a:t>
            </a:r>
          </a:p>
        </p:txBody>
      </p:sp>
      <p:sp>
        <p:nvSpPr>
          <p:cNvPr id="19" name="Rechthoek 18"/>
          <p:cNvSpPr/>
          <p:nvPr/>
        </p:nvSpPr>
        <p:spPr>
          <a:xfrm>
            <a:off x="5438934" y="591066"/>
            <a:ext cx="4060739" cy="369332"/>
          </a:xfrm>
          <a:prstGeom prst="rect">
            <a:avLst/>
          </a:prstGeom>
        </p:spPr>
        <p:txBody>
          <a:bodyPr wrap="square">
            <a:spAutoFit/>
          </a:bodyPr>
          <a:lstStyle/>
          <a:p>
            <a:r>
              <a:rPr lang="nl-NL" sz="900" b="1" dirty="0">
                <a:latin typeface="ClearGothic Serial Light" panose="02000000000000000000" pitchFamily="2" charset="0"/>
              </a:rPr>
              <a:t>Zet in een handomdraai deze volkoren pasta met broccoli </a:t>
            </a:r>
            <a:r>
              <a:rPr lang="nl-NL" sz="900" b="1" dirty="0" smtClean="0">
                <a:latin typeface="ClearGothic Serial Light" panose="02000000000000000000" pitchFamily="2" charset="0"/>
              </a:rPr>
              <a:t>en </a:t>
            </a:r>
            <a:r>
              <a:rPr lang="nl-NL" sz="900" b="1" dirty="0">
                <a:latin typeface="ClearGothic Serial Light" panose="02000000000000000000" pitchFamily="2" charset="0"/>
              </a:rPr>
              <a:t>walnoten op tafel. Lekker </a:t>
            </a:r>
            <a:r>
              <a:rPr lang="nl-NL" sz="900" b="1" dirty="0" smtClean="0">
                <a:latin typeface="ClearGothic Serial Light" panose="02000000000000000000" pitchFamily="2" charset="0"/>
              </a:rPr>
              <a:t>met zelfgemaakte </a:t>
            </a:r>
            <a:r>
              <a:rPr lang="nl-NL" sz="900" b="1" dirty="0" err="1">
                <a:latin typeface="ClearGothic Serial Light" panose="02000000000000000000" pitchFamily="2" charset="0"/>
              </a:rPr>
              <a:t>rucolapesto</a:t>
            </a:r>
            <a:r>
              <a:rPr lang="nl-NL" sz="900" b="1" dirty="0">
                <a:latin typeface="ClearGothic Serial Light" panose="02000000000000000000" pitchFamily="2" charset="0"/>
              </a:rPr>
              <a:t>.</a:t>
            </a:r>
          </a:p>
        </p:txBody>
      </p:sp>
      <p:sp>
        <p:nvSpPr>
          <p:cNvPr id="20" name="Rechthoek 19"/>
          <p:cNvSpPr/>
          <p:nvPr/>
        </p:nvSpPr>
        <p:spPr>
          <a:xfrm>
            <a:off x="7946967" y="1236055"/>
            <a:ext cx="1959033" cy="2354491"/>
          </a:xfrm>
          <a:prstGeom prst="rect">
            <a:avLst/>
          </a:prstGeom>
        </p:spPr>
        <p:txBody>
          <a:bodyPr wrap="square">
            <a:spAutoFit/>
          </a:bodyPr>
          <a:lstStyle/>
          <a:p>
            <a:r>
              <a:rPr lang="nl-NL" sz="1200" dirty="0" smtClean="0">
                <a:latin typeface="dearJoe 3" panose="02000000000000000000" pitchFamily="2" charset="0"/>
              </a:rPr>
              <a:t>Ingrediënten</a:t>
            </a:r>
          </a:p>
          <a:p>
            <a:pPr marL="171450" indent="-171450">
              <a:buFont typeface="Arial" panose="020B0604020202020204" pitchFamily="34" charset="0"/>
              <a:buChar char="•"/>
            </a:pPr>
            <a:r>
              <a:rPr lang="nl-NL" sz="900" dirty="0">
                <a:latin typeface="ClearGothic Serial Light" panose="02000000000000000000" pitchFamily="2" charset="0"/>
              </a:rPr>
              <a:t>300 g </a:t>
            </a:r>
            <a:r>
              <a:rPr lang="nl-NL" sz="900" dirty="0" err="1">
                <a:latin typeface="ClearGothic Serial Light" panose="02000000000000000000" pitchFamily="2" charset="0"/>
              </a:rPr>
              <a:t>penne</a:t>
            </a:r>
            <a:endParaRPr lang="nl-NL" sz="900" dirty="0">
              <a:latin typeface="ClearGothic Serial Light"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1 stronkje broccoli</a:t>
            </a:r>
          </a:p>
          <a:p>
            <a:pPr marL="171450" indent="-171450">
              <a:buFont typeface="Arial" panose="020B0604020202020204" pitchFamily="34" charset="0"/>
              <a:buChar char="•"/>
            </a:pPr>
            <a:r>
              <a:rPr lang="nl-NL" sz="900" dirty="0">
                <a:latin typeface="ClearGothic Serial Light" panose="02000000000000000000" pitchFamily="2" charset="0"/>
              </a:rPr>
              <a:t>50 g walnoten</a:t>
            </a:r>
          </a:p>
          <a:p>
            <a:pPr marL="171450" indent="-171450">
              <a:buFont typeface="Arial" panose="020B0604020202020204" pitchFamily="34" charset="0"/>
              <a:buChar char="•"/>
            </a:pPr>
            <a:r>
              <a:rPr lang="nl-NL" sz="900" dirty="0">
                <a:latin typeface="ClearGothic Serial Light" panose="02000000000000000000" pitchFamily="2" charset="0"/>
              </a:rPr>
              <a:t>1 teentje knoflook</a:t>
            </a:r>
          </a:p>
          <a:p>
            <a:pPr marL="171450" indent="-171450">
              <a:buFont typeface="Arial" panose="020B0604020202020204" pitchFamily="34" charset="0"/>
              <a:buChar char="•"/>
            </a:pPr>
            <a:r>
              <a:rPr lang="nl-NL" sz="900" dirty="0">
                <a:latin typeface="ClearGothic Serial Light" panose="02000000000000000000" pitchFamily="2" charset="0"/>
              </a:rPr>
              <a:t>1/2 citroen</a:t>
            </a:r>
          </a:p>
          <a:p>
            <a:pPr marL="171450" indent="-171450">
              <a:buFont typeface="Arial" panose="020B0604020202020204" pitchFamily="34" charset="0"/>
              <a:buChar char="•"/>
            </a:pPr>
            <a:r>
              <a:rPr lang="nl-NL" sz="900" dirty="0">
                <a:latin typeface="ClearGothic Serial Light" panose="02000000000000000000" pitchFamily="2" charset="0"/>
              </a:rPr>
              <a:t>40 g </a:t>
            </a:r>
            <a:r>
              <a:rPr lang="nl-NL" sz="900" dirty="0" err="1">
                <a:latin typeface="ClearGothic Serial Light" panose="02000000000000000000" pitchFamily="2" charset="0"/>
              </a:rPr>
              <a:t>Parmiggiano</a:t>
            </a:r>
            <a:r>
              <a:rPr lang="nl-NL" sz="900" dirty="0">
                <a:latin typeface="ClearGothic Serial Light" panose="02000000000000000000" pitchFamily="2" charset="0"/>
              </a:rPr>
              <a:t> </a:t>
            </a:r>
            <a:r>
              <a:rPr lang="nl-NL" sz="900" dirty="0" err="1">
                <a:latin typeface="ClearGothic Serial Light" panose="02000000000000000000" pitchFamily="2" charset="0"/>
              </a:rPr>
              <a:t>Reggiano</a:t>
            </a:r>
            <a:endParaRPr lang="nl-NL" sz="900" dirty="0">
              <a:latin typeface="ClearGothic Serial Light"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olijfolie</a:t>
            </a:r>
          </a:p>
          <a:p>
            <a:pPr marL="171450" indent="-171450">
              <a:buFont typeface="Arial" panose="020B0604020202020204" pitchFamily="34" charset="0"/>
              <a:buChar char="•"/>
            </a:pPr>
            <a:r>
              <a:rPr lang="nl-NL" sz="900" dirty="0">
                <a:latin typeface="ClearGothic Serial Light" panose="02000000000000000000" pitchFamily="2" charset="0"/>
              </a:rPr>
              <a:t>peper en zout</a:t>
            </a:r>
          </a:p>
          <a:p>
            <a:pPr marL="171450" indent="-171450">
              <a:buFont typeface="Arial" panose="020B0604020202020204" pitchFamily="34" charset="0"/>
              <a:buChar char="•"/>
            </a:pPr>
            <a:endParaRPr lang="nl-NL" sz="900" dirty="0">
              <a:latin typeface="ClearGothic Serial Light"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Voor de </a:t>
            </a:r>
            <a:r>
              <a:rPr lang="nl-NL" sz="900" dirty="0" err="1" smtClean="0">
                <a:latin typeface="ClearGothic Serial Light" panose="02000000000000000000" pitchFamily="2" charset="0"/>
              </a:rPr>
              <a:t>rucolapesto</a:t>
            </a:r>
            <a:r>
              <a:rPr lang="nl-NL" sz="900" dirty="0">
                <a:latin typeface="ClearGothic Serial Light" panose="02000000000000000000" pitchFamily="2" charset="0"/>
              </a:rPr>
              <a:t>:</a:t>
            </a:r>
          </a:p>
          <a:p>
            <a:pPr marL="171450" indent="-171450">
              <a:buFont typeface="Arial" panose="020B0604020202020204" pitchFamily="34" charset="0"/>
              <a:buChar char="•"/>
            </a:pPr>
            <a:r>
              <a:rPr lang="nl-NL" sz="900" dirty="0">
                <a:latin typeface="ClearGothic Serial Light" panose="02000000000000000000" pitchFamily="2" charset="0"/>
              </a:rPr>
              <a:t>35 g rucola</a:t>
            </a:r>
          </a:p>
          <a:p>
            <a:pPr marL="171450" indent="-171450">
              <a:buFont typeface="Arial" panose="020B0604020202020204" pitchFamily="34" charset="0"/>
              <a:buChar char="•"/>
            </a:pPr>
            <a:r>
              <a:rPr lang="nl-NL" sz="900" dirty="0">
                <a:latin typeface="ClearGothic Serial Light" panose="02000000000000000000" pitchFamily="2" charset="0"/>
              </a:rPr>
              <a:t>1 el pijnboompitten</a:t>
            </a:r>
          </a:p>
          <a:p>
            <a:pPr marL="171450" indent="-171450">
              <a:buFont typeface="Arial" panose="020B0604020202020204" pitchFamily="34" charset="0"/>
              <a:buChar char="•"/>
            </a:pPr>
            <a:r>
              <a:rPr lang="nl-NL" sz="900" dirty="0">
                <a:latin typeface="ClearGothic Serial Light" panose="02000000000000000000" pitchFamily="2" charset="0"/>
              </a:rPr>
              <a:t>1 teentje knoflook</a:t>
            </a:r>
          </a:p>
          <a:p>
            <a:pPr marL="171450" indent="-171450">
              <a:buFont typeface="Arial" panose="020B0604020202020204" pitchFamily="34" charset="0"/>
              <a:buChar char="•"/>
            </a:pPr>
            <a:r>
              <a:rPr lang="nl-NL" sz="900" dirty="0">
                <a:latin typeface="ClearGothic Serial Light" panose="02000000000000000000" pitchFamily="2" charset="0"/>
              </a:rPr>
              <a:t>35 ml olijfolie</a:t>
            </a:r>
          </a:p>
          <a:p>
            <a:pPr marL="171450" indent="-171450">
              <a:buFont typeface="Arial" panose="020B0604020202020204" pitchFamily="34" charset="0"/>
              <a:buChar char="•"/>
            </a:pPr>
            <a:r>
              <a:rPr lang="nl-NL" sz="900" dirty="0">
                <a:latin typeface="ClearGothic Serial Light" panose="02000000000000000000" pitchFamily="2" charset="0"/>
              </a:rPr>
              <a:t>30 g </a:t>
            </a:r>
            <a:r>
              <a:rPr lang="nl-NL" sz="900" dirty="0" err="1">
                <a:latin typeface="ClearGothic Serial Light" panose="02000000000000000000" pitchFamily="2" charset="0"/>
              </a:rPr>
              <a:t>Parmigiano</a:t>
            </a:r>
            <a:r>
              <a:rPr lang="nl-NL" sz="900" dirty="0">
                <a:latin typeface="ClearGothic Serial Light" panose="02000000000000000000" pitchFamily="2" charset="0"/>
              </a:rPr>
              <a:t> </a:t>
            </a:r>
            <a:r>
              <a:rPr lang="nl-NL" sz="900" dirty="0" err="1">
                <a:latin typeface="ClearGothic Serial Light" panose="02000000000000000000" pitchFamily="2" charset="0"/>
              </a:rPr>
              <a:t>Reggiano</a:t>
            </a:r>
            <a:endParaRPr lang="nl-NL" sz="900" dirty="0">
              <a:latin typeface="ClearGothic Serial Light" panose="02000000000000000000" pitchFamily="2" charset="0"/>
            </a:endParaRPr>
          </a:p>
        </p:txBody>
      </p:sp>
      <p:pic>
        <p:nvPicPr>
          <p:cNvPr id="22" name="Afbeelding 21"/>
          <p:cNvPicPr>
            <a:picLocks noChangeAspect="1"/>
          </p:cNvPicPr>
          <p:nvPr/>
        </p:nvPicPr>
        <p:blipFill rotWithShape="1">
          <a:blip r:embed="rId4" cstate="print">
            <a:extLst>
              <a:ext uri="{28A0092B-C50C-407E-A947-70E740481C1C}">
                <a14:useLocalDpi xmlns:a14="http://schemas.microsoft.com/office/drawing/2010/main" val="0"/>
              </a:ext>
            </a:extLst>
          </a:blip>
          <a:srcRect l="2184" r="10699"/>
          <a:stretch/>
        </p:blipFill>
        <p:spPr>
          <a:xfrm>
            <a:off x="2695681" y="510618"/>
            <a:ext cx="1953531" cy="1387873"/>
          </a:xfrm>
          <a:prstGeom prst="rect">
            <a:avLst/>
          </a:prstGeom>
        </p:spPr>
      </p:pic>
      <p:pic>
        <p:nvPicPr>
          <p:cNvPr id="23" name="Afbeelding 22"/>
          <p:cNvPicPr>
            <a:picLocks noChangeAspect="1"/>
          </p:cNvPicPr>
          <p:nvPr/>
        </p:nvPicPr>
        <p:blipFill>
          <a:blip r:embed="rId5"/>
          <a:stretch>
            <a:fillRect/>
          </a:stretch>
        </p:blipFill>
        <p:spPr>
          <a:xfrm rot="11516024" flipH="1" flipV="1">
            <a:off x="1324893" y="6342024"/>
            <a:ext cx="1115373" cy="405034"/>
          </a:xfrm>
          <a:prstGeom prst="rect">
            <a:avLst/>
          </a:prstGeom>
        </p:spPr>
      </p:pic>
      <p:pic>
        <p:nvPicPr>
          <p:cNvPr id="24" name="Afbeelding 23"/>
          <p:cNvPicPr>
            <a:picLocks noChangeAspect="1"/>
          </p:cNvPicPr>
          <p:nvPr/>
        </p:nvPicPr>
        <p:blipFill rotWithShape="1">
          <a:blip r:embed="rId6" cstate="print">
            <a:extLst>
              <a:ext uri="{28A0092B-C50C-407E-A947-70E740481C1C}">
                <a14:useLocalDpi xmlns:a14="http://schemas.microsoft.com/office/drawing/2010/main" val="0"/>
              </a:ext>
            </a:extLst>
          </a:blip>
          <a:srcRect b="55510"/>
          <a:stretch/>
        </p:blipFill>
        <p:spPr>
          <a:xfrm>
            <a:off x="3079193" y="5764944"/>
            <a:ext cx="1570019" cy="987891"/>
          </a:xfrm>
          <a:prstGeom prst="rect">
            <a:avLst/>
          </a:prstGeom>
        </p:spPr>
      </p:pic>
      <p:sp>
        <p:nvSpPr>
          <p:cNvPr id="25" name="Ondertitel 2"/>
          <p:cNvSpPr txBox="1">
            <a:spLocks/>
          </p:cNvSpPr>
          <p:nvPr/>
        </p:nvSpPr>
        <p:spPr>
          <a:xfrm>
            <a:off x="10074" y="157730"/>
            <a:ext cx="4206240" cy="27754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sz="1400" dirty="0">
                <a:latin typeface="dearJoe 3" panose="02000000000000000000" pitchFamily="2" charset="0"/>
              </a:rPr>
              <a:t>Boeren van de toekomst: Joram van Kaam</a:t>
            </a:r>
          </a:p>
        </p:txBody>
      </p:sp>
      <p:sp>
        <p:nvSpPr>
          <p:cNvPr id="37" name="Rechthoek 36"/>
          <p:cNvSpPr/>
          <p:nvPr/>
        </p:nvSpPr>
        <p:spPr>
          <a:xfrm>
            <a:off x="10074" y="1916785"/>
            <a:ext cx="4670454" cy="4385816"/>
          </a:xfrm>
          <a:prstGeom prst="rect">
            <a:avLst/>
          </a:prstGeom>
        </p:spPr>
        <p:txBody>
          <a:bodyPr wrap="square">
            <a:spAutoFit/>
          </a:bodyPr>
          <a:lstStyle/>
          <a:p>
            <a:r>
              <a:rPr lang="nl-NL" sz="900" dirty="0" smtClean="0">
                <a:latin typeface="ClearGothic Serial Light" panose="02000000000000000000" pitchFamily="2" charset="0"/>
              </a:rPr>
              <a:t>Het </a:t>
            </a:r>
            <a:r>
              <a:rPr lang="nl-NL" sz="900" dirty="0">
                <a:latin typeface="ClearGothic Serial Light" panose="02000000000000000000" pitchFamily="2" charset="0"/>
              </a:rPr>
              <a:t>woord </a:t>
            </a:r>
            <a:r>
              <a:rPr lang="nl-NL" sz="900" dirty="0" smtClean="0">
                <a:latin typeface="ClearGothic Serial Light" panose="02000000000000000000" pitchFamily="2" charset="0"/>
              </a:rPr>
              <a:t>is </a:t>
            </a:r>
            <a:r>
              <a:rPr lang="nl-NL" sz="900" dirty="0">
                <a:latin typeface="ClearGothic Serial Light" panose="02000000000000000000" pitchFamily="2" charset="0"/>
              </a:rPr>
              <a:t>aan Joram (20), vierdejaarsstudent aan </a:t>
            </a:r>
            <a:r>
              <a:rPr lang="nl-NL" sz="900" dirty="0" err="1">
                <a:latin typeface="ClearGothic Serial Light" panose="02000000000000000000" pitchFamily="2" charset="0"/>
              </a:rPr>
              <a:t>Warmonderhof</a:t>
            </a:r>
            <a:r>
              <a:rPr lang="nl-NL" sz="900" dirty="0">
                <a:latin typeface="ClearGothic Serial Light" panose="02000000000000000000" pitchFamily="2" charset="0"/>
              </a:rPr>
              <a:t>. Hij doet de opleiding Bedrijfsleider biologisch-dynamische bedrijf</a:t>
            </a:r>
            <a:r>
              <a:rPr lang="nl-NL" sz="900" dirty="0" smtClean="0">
                <a:latin typeface="ClearGothic Serial Light" panose="02000000000000000000" pitchFamily="2" charset="0"/>
              </a:rPr>
              <a:t>.</a:t>
            </a:r>
          </a:p>
          <a:p>
            <a:endParaRPr lang="nl-NL" sz="900" dirty="0" smtClean="0">
              <a:latin typeface="ClearGothic Serial Light" panose="02000000000000000000" pitchFamily="2" charset="0"/>
            </a:endParaRPr>
          </a:p>
          <a:p>
            <a:r>
              <a:rPr lang="nl-NL" sz="900" dirty="0" smtClean="0">
                <a:latin typeface="dearJoe 3" panose="02000000000000000000" pitchFamily="2" charset="0"/>
              </a:rPr>
              <a:t>Kwaliteit en smaak</a:t>
            </a:r>
            <a:endParaRPr lang="nl-NL" sz="900" dirty="0">
              <a:latin typeface="dearJoe 3" panose="02000000000000000000" pitchFamily="2" charset="0"/>
            </a:endParaRPr>
          </a:p>
          <a:p>
            <a:r>
              <a:rPr lang="nl-NL" sz="900" dirty="0" smtClean="0">
                <a:latin typeface="ClearGothic Serial Light" panose="02000000000000000000" pitchFamily="2" charset="0"/>
              </a:rPr>
              <a:t>“</a:t>
            </a:r>
            <a:r>
              <a:rPr lang="nl-NL" sz="900" dirty="0">
                <a:latin typeface="ClearGothic Serial Light" panose="02000000000000000000" pitchFamily="2" charset="0"/>
              </a:rPr>
              <a:t>Ik zie een bedrijf als een organisme dat zichzelf moet kunnen onderhouden; een organisme waarin de koe de mest levert voor de plant, en de plant dient als veevoeder. Zodat je als boer niet veel van buiten aanvoert, maar je eigen kringloop creëert. Zo’n bedrijf zou ik later willen. Daarnaast zou ik op kleinere schaal tuinbouw willen toevoegen aan dat bedrijf. Maar mijn passie ligt vooral bij de koeien; je bent bezig met een levend dier, je geeft hen een mooi leven en je krijgt er ook veel voor terug, zoals kaas, melk en vlees</a:t>
            </a:r>
            <a:r>
              <a:rPr lang="nl-NL" sz="900" dirty="0" smtClean="0">
                <a:latin typeface="ClearGothic Serial Light" panose="02000000000000000000" pitchFamily="2" charset="0"/>
              </a:rPr>
              <a:t>.</a:t>
            </a:r>
            <a:endParaRPr lang="nl-NL" sz="900" dirty="0">
              <a:latin typeface="ClearGothic Serial Light" panose="02000000000000000000" pitchFamily="2" charset="0"/>
            </a:endParaRPr>
          </a:p>
          <a:p>
            <a:r>
              <a:rPr lang="nl-NL" sz="900" dirty="0">
                <a:latin typeface="ClearGothic Serial Light" panose="02000000000000000000" pitchFamily="2" charset="0"/>
              </a:rPr>
              <a:t>Ik zou ook graag mijn eigen producten verwerken. Het is mooi om van begin tot einde iets te maken: van melk tot kaas, van vlees tot worst, van tomaat tot moes, van pepers tot sambal. Want ik hou namelijk ook heel erg van lekker eten en van koken! Ik kies vaak een land uit en dan maak ik daaruit een recept. Paella uit Spanje, curry uit India, pasta uit Italië. Daarbij gebruik ik dan zoveel mogelijk producten die geteeld of geproduceerd zijn op de boerderijen hier op </a:t>
            </a:r>
            <a:r>
              <a:rPr lang="nl-NL" sz="900" dirty="0" err="1">
                <a:latin typeface="ClearGothic Serial Light" panose="02000000000000000000" pitchFamily="2" charset="0"/>
              </a:rPr>
              <a:t>Warmonderhof</a:t>
            </a:r>
            <a:r>
              <a:rPr lang="nl-NL" sz="900" dirty="0">
                <a:latin typeface="ClearGothic Serial Light" panose="02000000000000000000" pitchFamily="2" charset="0"/>
              </a:rPr>
              <a:t> zelf. Want ik heb het verschil wel ontdekt in kwaliteit en smaak. Producten die de tijd hebben gehad om te groeien zijn lekkerder. En kaas die is gemaakt van melk van één kudde, in plaats van kaas die is gemaakt van melk van honderden koeien door elkaar, die smaakt echt beter.”</a:t>
            </a:r>
          </a:p>
          <a:p>
            <a:endParaRPr lang="nl-NL" sz="900" dirty="0">
              <a:latin typeface="ClearGothic Serial Light" panose="02000000000000000000" pitchFamily="2" charset="0"/>
            </a:endParaRPr>
          </a:p>
          <a:p>
            <a:r>
              <a:rPr lang="nl-NL" sz="900" dirty="0">
                <a:latin typeface="dearJoe 3" panose="02000000000000000000" pitchFamily="2" charset="0"/>
              </a:rPr>
              <a:t>En de toekomst?</a:t>
            </a:r>
          </a:p>
          <a:p>
            <a:r>
              <a:rPr lang="nl-NL" sz="900" dirty="0">
                <a:latin typeface="ClearGothic Serial Light" panose="02000000000000000000" pitchFamily="2" charset="0"/>
              </a:rPr>
              <a:t>Ik zie mijn toekomst in het buitenland, omdat daar meer ruimte is. Koeien moeten kunnen lopen in bossen en op open natuurweides. Ik wil ook natuur en natuurbeheer integreren in mijn bedrijf. Ik zie dat als onlosmakelijk onderdeel van het boeren. Een gemengd bedrijf met verwerking betekent wel dat ik in de toekomst met meerdere mensen zal samenwerken op één erf. Maar dat is leuk. Dat je met zo’n tien personen samen woont en werkt; ieder binnen zijn of haar eigen tak in het bedrijf. Zo vorm je met die mensen ook weer </a:t>
            </a:r>
            <a:r>
              <a:rPr lang="nl-NL" sz="900" dirty="0" smtClean="0">
                <a:latin typeface="ClearGothic Serial Light" panose="02000000000000000000" pitchFamily="2" charset="0"/>
              </a:rPr>
              <a:t>een</a:t>
            </a:r>
          </a:p>
          <a:p>
            <a:r>
              <a:rPr lang="nl-NL" sz="900" dirty="0" smtClean="0">
                <a:latin typeface="ClearGothic Serial Light" panose="02000000000000000000" pitchFamily="2" charset="0"/>
              </a:rPr>
              <a:t>organisme; een </a:t>
            </a:r>
            <a:r>
              <a:rPr lang="nl-NL" sz="900" dirty="0">
                <a:latin typeface="ClearGothic Serial Light" panose="02000000000000000000" pitchFamily="2" charset="0"/>
              </a:rPr>
              <a:t>gebalanceerd geheel</a:t>
            </a:r>
            <a:r>
              <a:rPr lang="nl-NL" sz="900" dirty="0" smtClean="0">
                <a:latin typeface="ClearGothic Serial Light" panose="02000000000000000000" pitchFamily="2" charset="0"/>
              </a:rPr>
              <a:t>.”</a:t>
            </a:r>
          </a:p>
          <a:p>
            <a:endParaRPr lang="nl-NL" sz="900" dirty="0">
              <a:latin typeface="ClearGothic Serial Light" panose="02000000000000000000" pitchFamily="2" charset="0"/>
            </a:endParaRPr>
          </a:p>
          <a:p>
            <a:r>
              <a:rPr lang="nl-NL" sz="900" dirty="0" smtClean="0">
                <a:latin typeface="ClearGothic Serial Light" panose="02000000000000000000" pitchFamily="2" charset="0"/>
              </a:rPr>
              <a:t>Lees de artikelen over de 5 toekomstboeren</a:t>
            </a:r>
          </a:p>
          <a:p>
            <a:r>
              <a:rPr lang="nl-NL" sz="900" dirty="0" smtClean="0">
                <a:latin typeface="ClearGothic Serial Light" panose="02000000000000000000" pitchFamily="2" charset="0"/>
              </a:rPr>
              <a:t>op Odin.nl/actueel</a:t>
            </a:r>
            <a:endParaRPr lang="nl-NL" sz="900" dirty="0">
              <a:latin typeface="ClearGothic Serial Light" panose="02000000000000000000" pitchFamily="2" charset="0"/>
            </a:endParaRPr>
          </a:p>
        </p:txBody>
      </p:sp>
      <p:sp>
        <p:nvSpPr>
          <p:cNvPr id="38" name="Rechthoek 37"/>
          <p:cNvSpPr/>
          <p:nvPr/>
        </p:nvSpPr>
        <p:spPr>
          <a:xfrm>
            <a:off x="10074" y="385597"/>
            <a:ext cx="2685607" cy="1531188"/>
          </a:xfrm>
          <a:prstGeom prst="rect">
            <a:avLst/>
          </a:prstGeom>
        </p:spPr>
        <p:txBody>
          <a:bodyPr wrap="square">
            <a:spAutoFit/>
          </a:bodyPr>
          <a:lstStyle/>
          <a:p>
            <a:r>
              <a:rPr lang="nl-NL" sz="850" b="1" dirty="0">
                <a:latin typeface="ClearGothic Serial Light" panose="02000000000000000000" pitchFamily="2" charset="0"/>
              </a:rPr>
              <a:t>De toekomst van biodynamische landbouw ligt in handen van de jonge generatie. Studenten van </a:t>
            </a:r>
            <a:r>
              <a:rPr lang="nl-NL" sz="850" b="1" dirty="0" err="1">
                <a:latin typeface="ClearGothic Serial Light" panose="02000000000000000000" pitchFamily="2" charset="0"/>
              </a:rPr>
              <a:t>Warmonderhof</a:t>
            </a:r>
            <a:r>
              <a:rPr lang="nl-NL" sz="850" b="1" dirty="0">
                <a:latin typeface="ClearGothic Serial Light" panose="02000000000000000000" pitchFamily="2" charset="0"/>
              </a:rPr>
              <a:t>, opleiding voor biodynamische landbouw in Dronten, weten dat als geen ander. Op </a:t>
            </a:r>
            <a:r>
              <a:rPr lang="nl-NL" sz="850" b="1" dirty="0" err="1">
                <a:latin typeface="ClearGothic Serial Light" panose="02000000000000000000" pitchFamily="2" charset="0"/>
              </a:rPr>
              <a:t>Warmonderhof</a:t>
            </a:r>
            <a:r>
              <a:rPr lang="nl-NL" sz="850" b="1" dirty="0">
                <a:latin typeface="ClearGothic Serial Light" panose="02000000000000000000" pitchFamily="2" charset="0"/>
              </a:rPr>
              <a:t> leren ze alle aspecten van biodynamisch boeren en bedrijfsvoeren, en wonen ze het hele jaar op de boerderij, waardoor theorie direct in praktijk kan worden gebracht. Wat bracht deze jonge mensen ertoe om voor dit vakgebied te kiezen en deze opleiding te volgen? En hoe zien zij hun toekomst en de toekomst van de landbouw voor zich?</a:t>
            </a:r>
          </a:p>
        </p:txBody>
      </p:sp>
      <p:pic>
        <p:nvPicPr>
          <p:cNvPr id="39" name="Afbeelding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41198" y="5951549"/>
            <a:ext cx="807151" cy="807151"/>
          </a:xfrm>
          <a:prstGeom prst="rect">
            <a:avLst/>
          </a:prstGeom>
        </p:spPr>
      </p:pic>
    </p:spTree>
    <p:extLst>
      <p:ext uri="{BB962C8B-B14F-4D97-AF65-F5344CB8AC3E}">
        <p14:creationId xmlns:p14="http://schemas.microsoft.com/office/powerpoint/2010/main" val="33932909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952999" y="568461"/>
            <a:ext cx="4833147" cy="440713"/>
          </a:xfrm>
        </p:spPr>
        <p:txBody>
          <a:bodyPr>
            <a:noAutofit/>
          </a:bodyPr>
          <a:lstStyle/>
          <a:p>
            <a:r>
              <a:rPr lang="en-GB" sz="5988" dirty="0">
                <a:latin typeface="ClearGothic Serial Light" panose="02000000000000000000" pitchFamily="2" charset="0"/>
              </a:rPr>
              <a:t>Odin</a:t>
            </a:r>
            <a:endParaRPr lang="nl-NL" sz="5988" dirty="0">
              <a:latin typeface="ClearGothic Serial Light" panose="02000000000000000000" pitchFamily="2" charset="0"/>
            </a:endParaRPr>
          </a:p>
        </p:txBody>
      </p:sp>
      <p:sp>
        <p:nvSpPr>
          <p:cNvPr id="3" name="Ondertitel 2"/>
          <p:cNvSpPr>
            <a:spLocks noGrp="1"/>
          </p:cNvSpPr>
          <p:nvPr>
            <p:ph type="subTitle" idx="1"/>
          </p:nvPr>
        </p:nvSpPr>
        <p:spPr>
          <a:xfrm>
            <a:off x="5539598" y="727642"/>
            <a:ext cx="4823929" cy="462645"/>
          </a:xfrm>
        </p:spPr>
        <p:txBody>
          <a:bodyPr>
            <a:noAutofit/>
          </a:bodyPr>
          <a:lstStyle/>
          <a:p>
            <a:r>
              <a:rPr lang="en-GB" sz="2722" dirty="0">
                <a:solidFill>
                  <a:schemeClr val="bg1">
                    <a:lumMod val="75000"/>
                  </a:schemeClr>
                </a:solidFill>
                <a:latin typeface="dearJoe 3" panose="02000000000000000000" pitchFamily="2" charset="0"/>
              </a:rPr>
              <a:t>abonnement</a:t>
            </a:r>
            <a:endParaRPr lang="nl-NL" sz="2722" dirty="0">
              <a:solidFill>
                <a:schemeClr val="bg1">
                  <a:lumMod val="75000"/>
                </a:schemeClr>
              </a:solidFill>
              <a:latin typeface="dearJoe 3" panose="02000000000000000000" pitchFamily="2" charset="0"/>
            </a:endParaRPr>
          </a:p>
        </p:txBody>
      </p:sp>
      <p:sp>
        <p:nvSpPr>
          <p:cNvPr id="5" name="Ondertitel 2"/>
          <p:cNvSpPr txBox="1">
            <a:spLocks/>
          </p:cNvSpPr>
          <p:nvPr/>
        </p:nvSpPr>
        <p:spPr>
          <a:xfrm>
            <a:off x="5096487" y="1493307"/>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200" b="1" dirty="0" err="1">
                <a:latin typeface="ClearGothic Serial Light" panose="02000000000000000000" pitchFamily="2" charset="0"/>
              </a:rPr>
              <a:t>Deze</a:t>
            </a:r>
            <a:r>
              <a:rPr lang="en-GB" sz="1200" b="1" dirty="0">
                <a:latin typeface="ClearGothic Serial Light" panose="02000000000000000000" pitchFamily="2" charset="0"/>
              </a:rPr>
              <a:t> week in </a:t>
            </a:r>
            <a:r>
              <a:rPr lang="en-GB" sz="1200" b="1" dirty="0" err="1" smtClean="0">
                <a:latin typeface="ClearGothic Serial Light" panose="02000000000000000000" pitchFamily="2" charset="0"/>
              </a:rPr>
              <a:t>jouw</a:t>
            </a:r>
            <a:r>
              <a:rPr lang="en-GB" sz="1200" b="1" dirty="0" smtClean="0">
                <a:latin typeface="ClearGothic Serial Light" panose="02000000000000000000" pitchFamily="2" charset="0"/>
              </a:rPr>
              <a:t> </a:t>
            </a:r>
            <a:r>
              <a:rPr lang="en-GB" sz="1200" b="1" dirty="0" err="1" smtClean="0">
                <a:latin typeface="ClearGothic Serial Light" panose="02000000000000000000" pitchFamily="2" charset="0"/>
              </a:rPr>
              <a:t>kleine</a:t>
            </a:r>
            <a:r>
              <a:rPr lang="en-GB" sz="1200" b="1" dirty="0" smtClean="0">
                <a:latin typeface="ClearGothic Serial Light" panose="02000000000000000000" pitchFamily="2" charset="0"/>
              </a:rPr>
              <a:t> </a:t>
            </a:r>
            <a:r>
              <a:rPr lang="en-GB" sz="1200" b="1" dirty="0" err="1" smtClean="0">
                <a:latin typeface="ClearGothic Serial Light" panose="02000000000000000000" pitchFamily="2" charset="0"/>
              </a:rPr>
              <a:t>groentetas</a:t>
            </a:r>
            <a:r>
              <a:rPr lang="en-GB" sz="1200" b="1" dirty="0" smtClean="0">
                <a:latin typeface="ClearGothic Serial Light" panose="02000000000000000000" pitchFamily="2" charset="0"/>
              </a:rPr>
              <a:t>:</a:t>
            </a:r>
            <a:endParaRPr lang="nl-NL" sz="1200" b="1" dirty="0">
              <a:latin typeface="ClearGothic Serial Light" panose="02000000000000000000" pitchFamily="2" charset="0"/>
            </a:endParaRPr>
          </a:p>
        </p:txBody>
      </p:sp>
      <p:sp>
        <p:nvSpPr>
          <p:cNvPr id="17" name="Ondertitel 2"/>
          <p:cNvSpPr txBox="1">
            <a:spLocks/>
          </p:cNvSpPr>
          <p:nvPr/>
        </p:nvSpPr>
        <p:spPr>
          <a:xfrm>
            <a:off x="4789669" y="4361072"/>
            <a:ext cx="4833147" cy="223003"/>
          </a:xfrm>
          <a:prstGeom prst="rect">
            <a:avLst/>
          </a:prstGeom>
        </p:spPr>
        <p:txBody>
          <a:bodyPr vert="horz" lIns="82953" tIns="41476" rIns="82953" bIns="41476" rtlCol="0">
            <a:normAutofit lnSpcReduction="10000"/>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nl-NL" sz="1089" b="1" dirty="0">
              <a:solidFill>
                <a:schemeClr val="bg1">
                  <a:lumMod val="75000"/>
                </a:schemeClr>
              </a:solidFill>
              <a:latin typeface="ClearGothic Serial Light" panose="02000000000000000000" pitchFamily="2" charset="0"/>
            </a:endParaRPr>
          </a:p>
        </p:txBody>
      </p:sp>
      <p:sp>
        <p:nvSpPr>
          <p:cNvPr id="29" name="Ondertitel 2"/>
          <p:cNvSpPr txBox="1">
            <a:spLocks/>
          </p:cNvSpPr>
          <p:nvPr/>
        </p:nvSpPr>
        <p:spPr>
          <a:xfrm>
            <a:off x="5127224" y="2116947"/>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broccoli</a:t>
            </a:r>
            <a:endParaRPr lang="nl-NL" sz="1500" dirty="0">
              <a:latin typeface="dearJoe 3" panose="02000000000000000000" pitchFamily="2" charset="0"/>
            </a:endParaRPr>
          </a:p>
        </p:txBody>
      </p:sp>
      <p:sp>
        <p:nvSpPr>
          <p:cNvPr id="33" name="Ondertitel 2"/>
          <p:cNvSpPr txBox="1">
            <a:spLocks/>
          </p:cNvSpPr>
          <p:nvPr/>
        </p:nvSpPr>
        <p:spPr>
          <a:xfrm>
            <a:off x="5072853" y="2339950"/>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smtClean="0">
                <a:solidFill>
                  <a:schemeClr val="bg1">
                    <a:lumMod val="75000"/>
                  </a:schemeClr>
                </a:solidFill>
                <a:latin typeface="ClearGothic Serial Light" panose="02000000000000000000" pitchFamily="2" charset="0"/>
              </a:rPr>
              <a:t>Bio Brass in Dronten, </a:t>
            </a:r>
            <a:r>
              <a:rPr lang="en-US" sz="1200" b="1" dirty="0">
                <a:solidFill>
                  <a:schemeClr val="bg1">
                    <a:lumMod val="75000"/>
                  </a:schemeClr>
                </a:solidFill>
                <a:latin typeface="ClearGothic Serial Light" panose="02000000000000000000" pitchFamily="2" charset="0"/>
              </a:rPr>
              <a:t>Nederland</a:t>
            </a:r>
            <a:endParaRPr lang="nl-NL" sz="1200" b="1" dirty="0">
              <a:solidFill>
                <a:schemeClr val="bg1">
                  <a:lumMod val="75000"/>
                </a:schemeClr>
              </a:solidFill>
              <a:latin typeface="ClearGothic Serial Light" panose="02000000000000000000" pitchFamily="2" charset="0"/>
            </a:endParaRPr>
          </a:p>
        </p:txBody>
      </p:sp>
      <p:sp>
        <p:nvSpPr>
          <p:cNvPr id="34" name="Ondertitel 2"/>
          <p:cNvSpPr txBox="1">
            <a:spLocks/>
          </p:cNvSpPr>
          <p:nvPr/>
        </p:nvSpPr>
        <p:spPr>
          <a:xfrm>
            <a:off x="5127225" y="2781076"/>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500" dirty="0" err="1" smtClean="0">
                <a:latin typeface="dearJoe 3" panose="02000000000000000000" pitchFamily="2" charset="0"/>
              </a:rPr>
              <a:t>biologische</a:t>
            </a:r>
            <a:r>
              <a:rPr lang="en-US" sz="1500" dirty="0" smtClean="0">
                <a:latin typeface="dearJoe 3" panose="02000000000000000000" pitchFamily="2" charset="0"/>
              </a:rPr>
              <a:t> </a:t>
            </a:r>
            <a:r>
              <a:rPr lang="en-US" sz="1500" dirty="0" err="1" smtClean="0">
                <a:latin typeface="dearJoe 3" panose="02000000000000000000" pitchFamily="2" charset="0"/>
              </a:rPr>
              <a:t>groenselderij</a:t>
            </a:r>
            <a:endParaRPr lang="nl-NL" sz="1500" dirty="0">
              <a:latin typeface="dearJoe 3" panose="02000000000000000000" pitchFamily="2" charset="0"/>
            </a:endParaRPr>
          </a:p>
        </p:txBody>
      </p:sp>
      <p:sp>
        <p:nvSpPr>
          <p:cNvPr id="35" name="Ondertitel 2"/>
          <p:cNvSpPr txBox="1">
            <a:spLocks/>
          </p:cNvSpPr>
          <p:nvPr/>
        </p:nvSpPr>
        <p:spPr>
          <a:xfrm>
            <a:off x="5123687" y="3681934"/>
            <a:ext cx="4833147" cy="274744"/>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smtClean="0">
                <a:solidFill>
                  <a:schemeClr val="bg1">
                    <a:lumMod val="75000"/>
                  </a:schemeClr>
                </a:solidFill>
                <a:latin typeface="ClearGothic Serial Light" panose="02000000000000000000" pitchFamily="2" charset="0"/>
              </a:rPr>
              <a:t>Kramer in Zuid-</a:t>
            </a:r>
            <a:r>
              <a:rPr lang="en-US" sz="1200" b="1" dirty="0" err="1" smtClean="0">
                <a:solidFill>
                  <a:schemeClr val="bg1">
                    <a:lumMod val="75000"/>
                  </a:schemeClr>
                </a:solidFill>
                <a:latin typeface="ClearGothic Serial Light" panose="02000000000000000000" pitchFamily="2" charset="0"/>
              </a:rPr>
              <a:t>Scharwoude</a:t>
            </a:r>
            <a:r>
              <a:rPr lang="en-US" sz="1200" b="1" dirty="0" smtClean="0">
                <a:solidFill>
                  <a:schemeClr val="bg1">
                    <a:lumMod val="75000"/>
                  </a:schemeClr>
                </a:solidFill>
                <a:latin typeface="ClearGothic Serial Light" panose="02000000000000000000" pitchFamily="2" charset="0"/>
              </a:rPr>
              <a:t>, Nederland</a:t>
            </a:r>
            <a:endParaRPr lang="nl-NL" sz="1200" b="1" dirty="0">
              <a:solidFill>
                <a:schemeClr val="bg1">
                  <a:lumMod val="75000"/>
                </a:schemeClr>
              </a:solidFill>
              <a:latin typeface="ClearGothic Serial Light" panose="02000000000000000000" pitchFamily="2" charset="0"/>
            </a:endParaRPr>
          </a:p>
        </p:txBody>
      </p:sp>
      <p:sp>
        <p:nvSpPr>
          <p:cNvPr id="37" name="Ondertitel 2"/>
          <p:cNvSpPr txBox="1">
            <a:spLocks/>
          </p:cNvSpPr>
          <p:nvPr/>
        </p:nvSpPr>
        <p:spPr>
          <a:xfrm>
            <a:off x="5153558" y="3468195"/>
            <a:ext cx="4833147" cy="195930"/>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biodynamische</a:t>
            </a:r>
            <a:r>
              <a:rPr lang="en-GB" sz="1500" dirty="0" smtClean="0">
                <a:latin typeface="dearJoe 3" panose="02000000000000000000" pitchFamily="2" charset="0"/>
              </a:rPr>
              <a:t> </a:t>
            </a:r>
            <a:r>
              <a:rPr lang="en-GB" sz="1500" dirty="0" err="1" smtClean="0">
                <a:latin typeface="dearJoe 3" panose="02000000000000000000" pitchFamily="2" charset="0"/>
              </a:rPr>
              <a:t>zuurkool</a:t>
            </a:r>
            <a:endParaRPr lang="nl-NL" sz="1500" dirty="0">
              <a:latin typeface="dearJoe 3" panose="02000000000000000000" pitchFamily="2" charset="0"/>
            </a:endParaRPr>
          </a:p>
        </p:txBody>
      </p:sp>
      <p:sp>
        <p:nvSpPr>
          <p:cNvPr id="39" name="Ondertitel 2"/>
          <p:cNvSpPr txBox="1">
            <a:spLocks/>
          </p:cNvSpPr>
          <p:nvPr/>
        </p:nvSpPr>
        <p:spPr>
          <a:xfrm>
            <a:off x="5153558" y="4134693"/>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err="1" smtClean="0">
                <a:latin typeface="dearJoe 3" panose="02000000000000000000" pitchFamily="2" charset="0"/>
              </a:rPr>
              <a:t>puntpaprika</a:t>
            </a:r>
            <a:endParaRPr lang="nl-NL" sz="1500" dirty="0">
              <a:latin typeface="dearJoe 3" panose="02000000000000000000" pitchFamily="2" charset="0"/>
            </a:endParaRPr>
          </a:p>
        </p:txBody>
      </p:sp>
      <p:sp>
        <p:nvSpPr>
          <p:cNvPr id="40" name="Ondertitel 2"/>
          <p:cNvSpPr txBox="1">
            <a:spLocks/>
          </p:cNvSpPr>
          <p:nvPr/>
        </p:nvSpPr>
        <p:spPr>
          <a:xfrm>
            <a:off x="5209215" y="4357696"/>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200" b="1" dirty="0" smtClean="0">
                <a:solidFill>
                  <a:schemeClr val="bg1">
                    <a:lumMod val="75000"/>
                  </a:schemeClr>
                </a:solidFill>
                <a:latin typeface="ClearGothic Serial Light" panose="02000000000000000000" pitchFamily="2" charset="0"/>
              </a:rPr>
              <a:t>  </a:t>
            </a:r>
            <a:r>
              <a:rPr lang="en-GB" sz="1200" b="1" dirty="0" err="1" smtClean="0">
                <a:solidFill>
                  <a:schemeClr val="bg1">
                    <a:lumMod val="75000"/>
                  </a:schemeClr>
                </a:solidFill>
                <a:latin typeface="ClearGothic Serial Light" panose="02000000000000000000" pitchFamily="2" charset="0"/>
              </a:rPr>
              <a:t>Ecosur</a:t>
            </a:r>
            <a:r>
              <a:rPr lang="en-GB" sz="1200" b="1" dirty="0" smtClean="0">
                <a:solidFill>
                  <a:schemeClr val="bg1">
                    <a:lumMod val="75000"/>
                  </a:schemeClr>
                </a:solidFill>
                <a:latin typeface="ClearGothic Serial Light" panose="02000000000000000000" pitchFamily="2" charset="0"/>
              </a:rPr>
              <a:t> in Almeria, </a:t>
            </a:r>
            <a:r>
              <a:rPr lang="en-GB" sz="1200" b="1" dirty="0" err="1" smtClean="0">
                <a:solidFill>
                  <a:schemeClr val="bg1">
                    <a:lumMod val="75000"/>
                  </a:schemeClr>
                </a:solidFill>
                <a:latin typeface="ClearGothic Serial Light" panose="02000000000000000000" pitchFamily="2" charset="0"/>
              </a:rPr>
              <a:t>Spanje</a:t>
            </a:r>
            <a:endParaRPr lang="nl-NL" sz="1200" b="1" dirty="0">
              <a:solidFill>
                <a:schemeClr val="bg1">
                  <a:lumMod val="75000"/>
                </a:schemeClr>
              </a:solidFill>
              <a:latin typeface="ClearGothic Serial Light" panose="02000000000000000000" pitchFamily="2" charset="0"/>
            </a:endParaRPr>
          </a:p>
        </p:txBody>
      </p:sp>
      <p:sp>
        <p:nvSpPr>
          <p:cNvPr id="41" name="Ondertitel 2"/>
          <p:cNvSpPr txBox="1">
            <a:spLocks/>
          </p:cNvSpPr>
          <p:nvPr/>
        </p:nvSpPr>
        <p:spPr>
          <a:xfrm>
            <a:off x="5230000" y="4816220"/>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err="1" smtClean="0">
                <a:latin typeface="dearJoe 3" panose="02000000000000000000" pitchFamily="2" charset="0"/>
              </a:rPr>
              <a:t>kastanjechampignons</a:t>
            </a:r>
            <a:endParaRPr lang="nl-NL" sz="1500" dirty="0">
              <a:latin typeface="dearJoe 3" panose="02000000000000000000" pitchFamily="2" charset="0"/>
            </a:endParaRPr>
          </a:p>
        </p:txBody>
      </p:sp>
      <p:sp>
        <p:nvSpPr>
          <p:cNvPr id="48" name="Ondertitel 2"/>
          <p:cNvSpPr txBox="1">
            <a:spLocks/>
          </p:cNvSpPr>
          <p:nvPr/>
        </p:nvSpPr>
        <p:spPr>
          <a:xfrm>
            <a:off x="5153558" y="5033458"/>
            <a:ext cx="4833147" cy="243837"/>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200" b="1" dirty="0" err="1" smtClean="0">
                <a:solidFill>
                  <a:schemeClr val="bg1">
                    <a:lumMod val="75000"/>
                  </a:schemeClr>
                </a:solidFill>
                <a:latin typeface="ClearGothic Serial Light" panose="02000000000000000000" pitchFamily="2" charset="0"/>
              </a:rPr>
              <a:t>Nesco</a:t>
            </a:r>
            <a:r>
              <a:rPr lang="en-GB" sz="1200" b="1" dirty="0" smtClean="0">
                <a:solidFill>
                  <a:schemeClr val="bg1">
                    <a:lumMod val="75000"/>
                  </a:schemeClr>
                </a:solidFill>
                <a:latin typeface="ClearGothic Serial Light" panose="02000000000000000000" pitchFamily="2" charset="0"/>
              </a:rPr>
              <a:t> </a:t>
            </a:r>
            <a:r>
              <a:rPr lang="en-GB" sz="1200" b="1" dirty="0" smtClean="0">
                <a:solidFill>
                  <a:schemeClr val="bg1">
                    <a:lumMod val="75000"/>
                  </a:schemeClr>
                </a:solidFill>
                <a:latin typeface="ClearGothic Serial Light" panose="02000000000000000000" pitchFamily="2" charset="0"/>
              </a:rPr>
              <a:t>in </a:t>
            </a:r>
            <a:r>
              <a:rPr lang="en-GB" sz="1200" b="1" dirty="0" err="1" smtClean="0">
                <a:solidFill>
                  <a:schemeClr val="bg1">
                    <a:lumMod val="75000"/>
                  </a:schemeClr>
                </a:solidFill>
                <a:latin typeface="ClearGothic Serial Light" panose="02000000000000000000" pitchFamily="2" charset="0"/>
              </a:rPr>
              <a:t>Boekel</a:t>
            </a:r>
            <a:r>
              <a:rPr lang="en-GB" sz="1200" b="1" dirty="0" smtClean="0">
                <a:solidFill>
                  <a:schemeClr val="bg1">
                    <a:lumMod val="75000"/>
                  </a:schemeClr>
                </a:solidFill>
                <a:latin typeface="ClearGothic Serial Light" panose="02000000000000000000" pitchFamily="2" charset="0"/>
              </a:rPr>
              <a:t>, Nederland</a:t>
            </a:r>
            <a:endParaRPr lang="nl-NL" sz="1200" b="1" dirty="0">
              <a:solidFill>
                <a:schemeClr val="bg1">
                  <a:lumMod val="75000"/>
                </a:schemeClr>
              </a:solidFill>
              <a:latin typeface="ClearGothic Serial Light" panose="02000000000000000000" pitchFamily="2" charset="0"/>
            </a:endParaRPr>
          </a:p>
        </p:txBody>
      </p:sp>
      <p:sp>
        <p:nvSpPr>
          <p:cNvPr id="31" name="Ondertitel 2"/>
          <p:cNvSpPr txBox="1">
            <a:spLocks/>
          </p:cNvSpPr>
          <p:nvPr/>
        </p:nvSpPr>
        <p:spPr>
          <a:xfrm>
            <a:off x="5308358" y="6171488"/>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100" b="1" dirty="0" smtClean="0">
                <a:latin typeface="ClearGothic Serial Light" panose="02000000000000000000" pitchFamily="2" charset="0"/>
              </a:rPr>
              <a:t>Week 46</a:t>
            </a:r>
            <a:endParaRPr lang="en-GB" sz="1100" b="1" dirty="0">
              <a:latin typeface="ClearGothic Serial Light" panose="02000000000000000000" pitchFamily="2" charset="0"/>
            </a:endParaRPr>
          </a:p>
        </p:txBody>
      </p:sp>
      <p:sp>
        <p:nvSpPr>
          <p:cNvPr id="9" name="Rechthoek 8"/>
          <p:cNvSpPr/>
          <p:nvPr/>
        </p:nvSpPr>
        <p:spPr>
          <a:xfrm>
            <a:off x="6450260" y="3004079"/>
            <a:ext cx="2180405" cy="276999"/>
          </a:xfrm>
          <a:prstGeom prst="rect">
            <a:avLst/>
          </a:prstGeom>
        </p:spPr>
        <p:txBody>
          <a:bodyPr wrap="none">
            <a:spAutoFit/>
          </a:bodyPr>
          <a:lstStyle/>
          <a:p>
            <a:pPr algn="ctr"/>
            <a:r>
              <a:rPr lang="en-US" sz="1200" b="1" dirty="0" smtClean="0">
                <a:solidFill>
                  <a:schemeClr val="bg1">
                    <a:lumMod val="65000"/>
                  </a:schemeClr>
                </a:solidFill>
                <a:latin typeface="ClearGothic Serial Light" panose="02000000000000000000" pitchFamily="2" charset="0"/>
              </a:rPr>
              <a:t>Bio Brass in Dronten, Nederland</a:t>
            </a:r>
            <a:endParaRPr lang="nl-NL" sz="1200" b="1" dirty="0">
              <a:solidFill>
                <a:schemeClr val="bg1">
                  <a:lumMod val="65000"/>
                </a:schemeClr>
              </a:solidFill>
              <a:latin typeface="ClearGothic Serial Light" panose="02000000000000000000" pitchFamily="2" charset="0"/>
            </a:endParaRPr>
          </a:p>
        </p:txBody>
      </p:sp>
      <p:sp>
        <p:nvSpPr>
          <p:cNvPr id="22" name="Ondertitel 2"/>
          <p:cNvSpPr txBox="1">
            <a:spLocks/>
          </p:cNvSpPr>
          <p:nvPr/>
        </p:nvSpPr>
        <p:spPr>
          <a:xfrm>
            <a:off x="249453" y="236841"/>
            <a:ext cx="3872885" cy="331620"/>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buNone/>
            </a:pPr>
            <a:r>
              <a:rPr lang="nl-NL" sz="1600" dirty="0" smtClean="0">
                <a:latin typeface="dearJoe 3" panose="02000000000000000000" pitchFamily="2" charset="0"/>
              </a:rPr>
              <a:t>Pompoen-zuurkoolschotel met appel</a:t>
            </a:r>
            <a:endParaRPr lang="nl-NL" sz="1600" dirty="0">
              <a:latin typeface="dearJoe 3" panose="02000000000000000000" pitchFamily="2" charset="0"/>
            </a:endParaRPr>
          </a:p>
        </p:txBody>
      </p:sp>
      <p:sp>
        <p:nvSpPr>
          <p:cNvPr id="28" name="Rechthoek 27"/>
          <p:cNvSpPr/>
          <p:nvPr/>
        </p:nvSpPr>
        <p:spPr>
          <a:xfrm>
            <a:off x="215777" y="3942099"/>
            <a:ext cx="4450879" cy="2077492"/>
          </a:xfrm>
          <a:prstGeom prst="rect">
            <a:avLst/>
          </a:prstGeom>
        </p:spPr>
        <p:txBody>
          <a:bodyPr wrap="square">
            <a:spAutoFit/>
          </a:bodyPr>
          <a:lstStyle/>
          <a:p>
            <a:r>
              <a:rPr lang="nl-NL" sz="1200" dirty="0" smtClean="0">
                <a:latin typeface="dearJoe 3" panose="02000000000000000000" pitchFamily="2" charset="0"/>
              </a:rPr>
              <a:t>Bereiding</a:t>
            </a:r>
            <a:endParaRPr lang="nl-NL" sz="1200" dirty="0" smtClean="0">
              <a:latin typeface="ClearGothic Serial Light" panose="02000000000000000000" pitchFamily="2" charset="0"/>
            </a:endParaRPr>
          </a:p>
          <a:p>
            <a:pPr marL="342900" indent="-342900">
              <a:buFont typeface="+mj-lt"/>
              <a:buAutoNum type="arabicPeriod"/>
            </a:pPr>
            <a:r>
              <a:rPr lang="nl-NL" sz="900" dirty="0">
                <a:latin typeface="ClearGothic Serial Light" panose="02000000000000000000" pitchFamily="2" charset="0"/>
              </a:rPr>
              <a:t>Verwarm de oven voor op 180 ℃.</a:t>
            </a:r>
          </a:p>
          <a:p>
            <a:pPr marL="342900" indent="-342900">
              <a:buFont typeface="+mj-lt"/>
              <a:buAutoNum type="arabicPeriod"/>
            </a:pPr>
            <a:r>
              <a:rPr lang="nl-NL" sz="900" dirty="0">
                <a:latin typeface="ClearGothic Serial Light" panose="02000000000000000000" pitchFamily="2" charset="0"/>
              </a:rPr>
              <a:t>Kook de zuurkool in 15 minuten zacht. Giet af en laat uitdampen. </a:t>
            </a:r>
          </a:p>
          <a:p>
            <a:pPr marL="342900" indent="-342900">
              <a:buFont typeface="+mj-lt"/>
              <a:buAutoNum type="arabicPeriod"/>
            </a:pPr>
            <a:r>
              <a:rPr lang="nl-NL" sz="900" dirty="0">
                <a:latin typeface="ClearGothic Serial Light" panose="02000000000000000000" pitchFamily="2" charset="0"/>
              </a:rPr>
              <a:t>Maak de pompoen schoon en snij hem in stukken. Rasp de gember fijn en kook samen met de pompoen ongeveer 20 minuten tot de pompoen gaar is. Giet af en laat goed uitdampen. Schep er een lepel boter door of giet er een straaltje (knoflook)olie over en stamp tot puree.</a:t>
            </a:r>
          </a:p>
          <a:p>
            <a:pPr marL="342900" indent="-342900">
              <a:buFont typeface="+mj-lt"/>
              <a:buAutoNum type="arabicPeriod"/>
            </a:pPr>
            <a:r>
              <a:rPr lang="nl-NL" sz="900" dirty="0">
                <a:latin typeface="ClearGothic Serial Light" panose="02000000000000000000" pitchFamily="2" charset="0"/>
              </a:rPr>
              <a:t>Roer en stamp de zuurkool erdoor. Voeg peper en zout toe naar smaak. </a:t>
            </a:r>
          </a:p>
          <a:p>
            <a:pPr marL="342900" indent="-342900">
              <a:buFont typeface="+mj-lt"/>
              <a:buAutoNum type="arabicPeriod"/>
            </a:pPr>
            <a:r>
              <a:rPr lang="nl-NL" sz="900" dirty="0">
                <a:latin typeface="ClearGothic Serial Light" panose="02000000000000000000" pitchFamily="2" charset="0"/>
              </a:rPr>
              <a:t>Vet een ovenschaal in en schep de stamppot erin. </a:t>
            </a:r>
          </a:p>
          <a:p>
            <a:pPr marL="342900" indent="-342900">
              <a:buFont typeface="+mj-lt"/>
              <a:buAutoNum type="arabicPeriod"/>
            </a:pPr>
            <a:r>
              <a:rPr lang="nl-NL" sz="900" dirty="0">
                <a:latin typeface="ClearGothic Serial Light" panose="02000000000000000000" pitchFamily="2" charset="0"/>
              </a:rPr>
              <a:t>Snij de appel in dunne partjes en de ui in halve ringen. Bak beide in wat olie of boter heel licht aan. </a:t>
            </a:r>
          </a:p>
          <a:p>
            <a:pPr marL="342900" indent="-342900">
              <a:buFont typeface="+mj-lt"/>
              <a:buAutoNum type="arabicPeriod"/>
            </a:pPr>
            <a:r>
              <a:rPr lang="nl-NL" sz="900" dirty="0">
                <a:latin typeface="ClearGothic Serial Light" panose="02000000000000000000" pitchFamily="2" charset="0"/>
              </a:rPr>
              <a:t>Schep op de stamppot en zet in de oven. Laat ongeveer 10 minuten in de oven staan, tot de bovenkant iets goudbruin is geworden.</a:t>
            </a:r>
          </a:p>
          <a:p>
            <a:pPr marL="342900" indent="-342900">
              <a:buFont typeface="+mj-lt"/>
              <a:buAutoNum type="arabicPeriod"/>
            </a:pPr>
            <a:r>
              <a:rPr lang="nl-NL" sz="900" dirty="0">
                <a:latin typeface="ClearGothic Serial Light" panose="02000000000000000000" pitchFamily="2" charset="0"/>
              </a:rPr>
              <a:t>Bak de tofu knapperig in olie en schep in een schaaltje om erover te strooien.</a:t>
            </a:r>
          </a:p>
        </p:txBody>
      </p:sp>
      <p:sp>
        <p:nvSpPr>
          <p:cNvPr id="30" name="Rechthoek 29"/>
          <p:cNvSpPr/>
          <p:nvPr/>
        </p:nvSpPr>
        <p:spPr>
          <a:xfrm>
            <a:off x="249451" y="743276"/>
            <a:ext cx="4114801" cy="369332"/>
          </a:xfrm>
          <a:prstGeom prst="rect">
            <a:avLst/>
          </a:prstGeom>
        </p:spPr>
        <p:txBody>
          <a:bodyPr wrap="square">
            <a:spAutoFit/>
          </a:bodyPr>
          <a:lstStyle/>
          <a:p>
            <a:r>
              <a:rPr lang="nl-NL" sz="900" b="1" dirty="0">
                <a:latin typeface="ClearGothic Serial Light" panose="02000000000000000000" pitchFamily="2" charset="0"/>
              </a:rPr>
              <a:t>Echt een verwarmende stamppot door de gemberwortel en toch fris door de appel. Net wat je nodig hebt in de winter. Strooi er tot slot de rokerige tofu over.</a:t>
            </a:r>
          </a:p>
        </p:txBody>
      </p:sp>
      <p:sp>
        <p:nvSpPr>
          <p:cNvPr id="32" name="Rechthoek 31"/>
          <p:cNvSpPr/>
          <p:nvPr/>
        </p:nvSpPr>
        <p:spPr>
          <a:xfrm>
            <a:off x="249452" y="2011546"/>
            <a:ext cx="2097734" cy="1246495"/>
          </a:xfrm>
          <a:prstGeom prst="rect">
            <a:avLst/>
          </a:prstGeom>
        </p:spPr>
        <p:txBody>
          <a:bodyPr wrap="square">
            <a:spAutoFit/>
          </a:bodyPr>
          <a:lstStyle/>
          <a:p>
            <a:r>
              <a:rPr lang="nl-NL" sz="1200" dirty="0" smtClean="0">
                <a:latin typeface="dearJoe 3" panose="02000000000000000000" pitchFamily="2" charset="0"/>
              </a:rPr>
              <a:t>Ingrediënten</a:t>
            </a:r>
            <a:endParaRPr lang="nl-NL" sz="1200" dirty="0">
              <a:latin typeface="dearJoe 3"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800 g pompoen</a:t>
            </a:r>
          </a:p>
          <a:p>
            <a:pPr marL="171450" indent="-171450">
              <a:buFont typeface="Arial" panose="020B0604020202020204" pitchFamily="34" charset="0"/>
              <a:buChar char="•"/>
            </a:pPr>
            <a:r>
              <a:rPr lang="nl-NL" sz="900" dirty="0">
                <a:latin typeface="ClearGothic Serial Light" panose="02000000000000000000" pitchFamily="2" charset="0"/>
              </a:rPr>
              <a:t>500 g </a:t>
            </a:r>
            <a:r>
              <a:rPr lang="nl-NL" sz="900" dirty="0" smtClean="0">
                <a:latin typeface="ClearGothic Serial Light" panose="02000000000000000000" pitchFamily="2" charset="0"/>
              </a:rPr>
              <a:t>zuurkool</a:t>
            </a:r>
            <a:endParaRPr lang="nl-NL" sz="900" dirty="0">
              <a:latin typeface="ClearGothic Serial Light"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1 ui</a:t>
            </a:r>
          </a:p>
          <a:p>
            <a:pPr marL="171450" indent="-171450">
              <a:buFont typeface="Arial" panose="020B0604020202020204" pitchFamily="34" charset="0"/>
              <a:buChar char="•"/>
            </a:pPr>
            <a:r>
              <a:rPr lang="nl-NL" sz="900" dirty="0">
                <a:latin typeface="ClearGothic Serial Light" panose="02000000000000000000" pitchFamily="2" charset="0"/>
              </a:rPr>
              <a:t>1 appel</a:t>
            </a:r>
          </a:p>
          <a:p>
            <a:pPr marL="171450" indent="-171450">
              <a:buFont typeface="Arial" panose="020B0604020202020204" pitchFamily="34" charset="0"/>
              <a:buChar char="•"/>
            </a:pPr>
            <a:r>
              <a:rPr lang="nl-NL" sz="900" dirty="0">
                <a:latin typeface="ClearGothic Serial Light" panose="02000000000000000000" pitchFamily="2" charset="0"/>
              </a:rPr>
              <a:t>1 vingerkootje gemberwortel</a:t>
            </a:r>
          </a:p>
          <a:p>
            <a:pPr marL="171450" indent="-171450">
              <a:buFont typeface="Arial" panose="020B0604020202020204" pitchFamily="34" charset="0"/>
              <a:buChar char="•"/>
            </a:pPr>
            <a:r>
              <a:rPr lang="nl-NL" sz="900" dirty="0">
                <a:latin typeface="ClearGothic Serial Light" panose="02000000000000000000" pitchFamily="2" charset="0"/>
              </a:rPr>
              <a:t>200 g gerookte tofu, in blokjes</a:t>
            </a:r>
          </a:p>
          <a:p>
            <a:pPr marL="171450" indent="-171450">
              <a:buFont typeface="Arial" panose="020B0604020202020204" pitchFamily="34" charset="0"/>
              <a:buChar char="•"/>
            </a:pPr>
            <a:r>
              <a:rPr lang="nl-NL" sz="900" dirty="0">
                <a:latin typeface="ClearGothic Serial Light" panose="02000000000000000000" pitchFamily="2" charset="0"/>
              </a:rPr>
              <a:t>of neem blokjes mager spek</a:t>
            </a:r>
          </a:p>
        </p:txBody>
      </p:sp>
      <p:pic>
        <p:nvPicPr>
          <p:cNvPr id="36" name="Afbeelding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6852" y="1137135"/>
            <a:ext cx="790735" cy="973991"/>
          </a:xfrm>
          <a:prstGeom prst="rect">
            <a:avLst/>
          </a:prstGeom>
        </p:spPr>
      </p:pic>
      <p:pic>
        <p:nvPicPr>
          <p:cNvPr id="38" name="Afbeelding 37"/>
          <p:cNvPicPr>
            <a:picLocks noChangeAspect="1"/>
          </p:cNvPicPr>
          <p:nvPr/>
        </p:nvPicPr>
        <p:blipFill rotWithShape="1">
          <a:blip r:embed="rId3" cstate="print">
            <a:extLst>
              <a:ext uri="{28A0092B-C50C-407E-A947-70E740481C1C}">
                <a14:useLocalDpi xmlns:a14="http://schemas.microsoft.com/office/drawing/2010/main" val="0"/>
              </a:ext>
            </a:extLst>
          </a:blip>
          <a:srcRect l="6507" t="8754" r="7552" b="10714"/>
          <a:stretch/>
        </p:blipFill>
        <p:spPr>
          <a:xfrm>
            <a:off x="2441216" y="2290936"/>
            <a:ext cx="1629294" cy="1529542"/>
          </a:xfrm>
          <a:prstGeom prst="rect">
            <a:avLst/>
          </a:prstGeom>
        </p:spPr>
      </p:pic>
      <p:pic>
        <p:nvPicPr>
          <p:cNvPr id="42" name="Afbeelding 41"/>
          <p:cNvPicPr>
            <a:picLocks noChangeAspect="1"/>
          </p:cNvPicPr>
          <p:nvPr/>
        </p:nvPicPr>
        <p:blipFill rotWithShape="1">
          <a:blip r:embed="rId4" cstate="print">
            <a:extLst>
              <a:ext uri="{28A0092B-C50C-407E-A947-70E740481C1C}">
                <a14:useLocalDpi xmlns:a14="http://schemas.microsoft.com/office/drawing/2010/main" val="0"/>
              </a:ext>
            </a:extLst>
          </a:blip>
          <a:srcRect l="15995" t="8609" r="15637" b="14231"/>
          <a:stretch/>
        </p:blipFill>
        <p:spPr>
          <a:xfrm>
            <a:off x="3430508" y="1061073"/>
            <a:ext cx="1113906" cy="1113907"/>
          </a:xfrm>
          <a:prstGeom prst="rect">
            <a:avLst/>
          </a:prstGeom>
        </p:spPr>
      </p:pic>
    </p:spTree>
    <p:extLst>
      <p:ext uri="{BB962C8B-B14F-4D97-AF65-F5344CB8AC3E}">
        <p14:creationId xmlns:p14="http://schemas.microsoft.com/office/powerpoint/2010/main" val="3926273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19848</TotalTime>
  <Words>1031</Words>
  <Application>Microsoft Office PowerPoint</Application>
  <PresentationFormat>A4 (210 x 297 mm)</PresentationFormat>
  <Paragraphs>77</Paragraphs>
  <Slides>2</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vt:i4>
      </vt:variant>
    </vt:vector>
  </HeadingPairs>
  <TitlesOfParts>
    <vt:vector size="8" baseType="lpstr">
      <vt:lpstr>Arial</vt:lpstr>
      <vt:lpstr>Calibri</vt:lpstr>
      <vt:lpstr>Calibri Light</vt:lpstr>
      <vt:lpstr>ClearGothic Serial Light</vt:lpstr>
      <vt:lpstr>dearJoe 3</vt:lpstr>
      <vt:lpstr>Kantoorthema</vt:lpstr>
      <vt:lpstr>PowerPoint-presentatie</vt:lpstr>
      <vt:lpstr>Odin</vt:lpstr>
    </vt:vector>
  </TitlesOfParts>
  <Company>Odin Groothandel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Odin</dc:title>
  <dc:creator>Sanne Verhoeven</dc:creator>
  <cp:lastModifiedBy>Eva Brave</cp:lastModifiedBy>
  <cp:revision>634</cp:revision>
  <cp:lastPrinted>2024-09-13T10:06:05Z</cp:lastPrinted>
  <dcterms:created xsi:type="dcterms:W3CDTF">2023-01-18T14:45:27Z</dcterms:created>
  <dcterms:modified xsi:type="dcterms:W3CDTF">2024-11-08T13:39:07Z</dcterms:modified>
</cp:coreProperties>
</file>